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42"/>
  </p:notesMasterIdLst>
  <p:sldIdLst>
    <p:sldId id="256" r:id="rId4"/>
    <p:sldId id="261" r:id="rId5"/>
    <p:sldId id="264" r:id="rId6"/>
    <p:sldId id="350" r:id="rId7"/>
    <p:sldId id="333" r:id="rId8"/>
    <p:sldId id="334" r:id="rId9"/>
    <p:sldId id="353" r:id="rId10"/>
    <p:sldId id="356" r:id="rId11"/>
    <p:sldId id="355" r:id="rId12"/>
    <p:sldId id="354" r:id="rId13"/>
    <p:sldId id="352" r:id="rId14"/>
    <p:sldId id="357" r:id="rId15"/>
    <p:sldId id="351" r:id="rId16"/>
    <p:sldId id="335" r:id="rId17"/>
    <p:sldId id="358" r:id="rId18"/>
    <p:sldId id="359" r:id="rId19"/>
    <p:sldId id="349" r:id="rId20"/>
    <p:sldId id="368" r:id="rId21"/>
    <p:sldId id="360" r:id="rId22"/>
    <p:sldId id="341" r:id="rId23"/>
    <p:sldId id="342" r:id="rId24"/>
    <p:sldId id="361" r:id="rId25"/>
    <p:sldId id="370" r:id="rId26"/>
    <p:sldId id="372" r:id="rId27"/>
    <p:sldId id="371" r:id="rId28"/>
    <p:sldId id="362" r:id="rId29"/>
    <p:sldId id="369" r:id="rId30"/>
    <p:sldId id="347" r:id="rId31"/>
    <p:sldId id="344" r:id="rId32"/>
    <p:sldId id="345" r:id="rId33"/>
    <p:sldId id="346" r:id="rId34"/>
    <p:sldId id="348" r:id="rId35"/>
    <p:sldId id="363" r:id="rId36"/>
    <p:sldId id="364" r:id="rId37"/>
    <p:sldId id="365" r:id="rId38"/>
    <p:sldId id="366" r:id="rId39"/>
    <p:sldId id="367" r:id="rId40"/>
    <p:sldId id="373" r:id="rId41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A2C7"/>
    <a:srgbClr val="FFFFFF"/>
    <a:srgbClr val="FFA500"/>
    <a:srgbClr val="FF6347"/>
    <a:srgbClr val="E6E0EC"/>
    <a:srgbClr val="85D8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078" autoAdjust="0"/>
  </p:normalViewPr>
  <p:slideViewPr>
    <p:cSldViewPr>
      <p:cViewPr varScale="1">
        <p:scale>
          <a:sx n="127" d="100"/>
          <a:sy n="127" d="100"/>
        </p:scale>
        <p:origin x="108" y="1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50D343-A069-4BE4-A5C8-6F2E707B391C}" type="datetimeFigureOut">
              <a:rPr kumimoji="1" lang="ja-JP" altLang="en-US" smtClean="0"/>
              <a:t>2019/10/19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F2BC20-B581-4524-AD46-1ADAD5F6DE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8139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05210"/>
            <a:ext cx="9144000" cy="5227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22793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104456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995686"/>
            <a:ext cx="9144000" cy="2880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6313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347864" y="131536"/>
            <a:ext cx="5796136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104000" y="1798321"/>
            <a:ext cx="5040000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24000" y="3465106"/>
            <a:ext cx="4320000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58121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937417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1968708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6533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95621" y="230919"/>
            <a:ext cx="3294112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3166" y="3399271"/>
            <a:ext cx="3293944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795621" y="1815095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621504" y="1814524"/>
            <a:ext cx="1468228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178918" y="230919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589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7041" y="1313860"/>
            <a:ext cx="6438182" cy="327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81898" y="1731279"/>
            <a:ext cx="3085597" cy="2281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6077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3507854"/>
            <a:ext cx="9144000" cy="1635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42432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253238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26814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051471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Oval 1"/>
          <p:cNvSpPr/>
          <p:nvPr userDrawn="1"/>
        </p:nvSpPr>
        <p:spPr>
          <a:xfrm>
            <a:off x="2699792" y="699542"/>
            <a:ext cx="3744416" cy="3744416"/>
          </a:xfrm>
          <a:prstGeom prst="ellipse">
            <a:avLst/>
          </a:prstGeom>
          <a:solidFill>
            <a:schemeClr val="accent1">
              <a:alpha val="77000"/>
            </a:schemeClr>
          </a:solidFill>
          <a:ln w="857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99792" y="2181230"/>
            <a:ext cx="374441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99644" y="2757294"/>
            <a:ext cx="374441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687623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253238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26814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034533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195486"/>
            <a:ext cx="842493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771550"/>
            <a:ext cx="842493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457713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9512" y="339502"/>
            <a:ext cx="424847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9512" y="915566"/>
            <a:ext cx="424847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927735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9246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720790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792334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63879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241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4" r:id="rId3"/>
    <p:sldLayoutId id="2147483675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1" r:id="rId3"/>
    <p:sldLayoutId id="2147483660" r:id="rId4"/>
    <p:sldLayoutId id="2147483662" r:id="rId5"/>
    <p:sldLayoutId id="2147483655" r:id="rId6"/>
    <p:sldLayoutId id="2147483663" r:id="rId7"/>
    <p:sldLayoutId id="2147483664" r:id="rId8"/>
    <p:sldLayoutId id="2147483668" r:id="rId9"/>
    <p:sldLayoutId id="2147483665" r:id="rId10"/>
    <p:sldLayoutId id="2147483670" r:id="rId11"/>
    <p:sldLayoutId id="2147483672" r:id="rId12"/>
    <p:sldLayoutId id="2147483656" r:id="rId1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73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w3schools.com/css/default.asp" TargetMode="Externa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4.png"/><Relationship Id="rId4" Type="http://schemas.openxmlformats.org/officeDocument/2006/relationships/hyperlink" Target="https://developer.mozilla.org/en-US/docs/Web/CSS/Reference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hyperlink" Target="https://bootstrap.hexschool.com/docs/4.2/components/buttons/#examples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bootstrap.hexschool.com/docs/4.2/content/typography/#lead" TargetMode="External"/><Relationship Id="rId5" Type="http://schemas.openxmlformats.org/officeDocument/2006/relationships/hyperlink" Target="https://bootstrap.hexschool.com/docs/4.2/content/typography/#display-headings" TargetMode="External"/><Relationship Id="rId4" Type="http://schemas.openxmlformats.org/officeDocument/2006/relationships/hyperlink" Target="https://bootstrap.hexschool.com/docs/4.2/components/jumbotron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w3schools.com/css/default.asp" TargetMode="Externa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quackit.com/css/css_color_codes.cfm" TargetMode="Externa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w3schools.com/css/css_colors.asp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hyperlink" Target="https://www.w3schools.com/css/css_text.asp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w3schools.com/css/css_font.asp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tutorial.techaltum.com/cssboxmodel.html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Relationship Id="rId5" Type="http://schemas.openxmlformats.org/officeDocument/2006/relationships/hyperlink" Target="http://10.2.30.46:51800/index.php?prg=B01_ShowHome&amp;act=init" TargetMode="Externa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www.w3schools.com/css/css_border.asp" TargetMode="Externa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hyperlink" Target="https://commons.wikimedia.org/wiki/File:CSS3_and_HTML5_logos_and_wordmarks.svg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://www.csszengarden.com/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ref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developer.mozilla.org/en-US/docs/Web/CSS/Reference#Keyword_index" TargetMode="External"/><Relationship Id="rId4" Type="http://schemas.openxmlformats.org/officeDocument/2006/relationships/hyperlink" Target="https://cssreference.io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hlinkClick r:id="rId2"/>
          </p:cNvPr>
          <p:cNvSpPr txBox="1"/>
          <p:nvPr/>
        </p:nvSpPr>
        <p:spPr>
          <a:xfrm>
            <a:off x="0" y="4844068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cs typeface="Arial" pitchFamily="34" charset="0"/>
                <a:hlinkClick r:id="rId2"/>
              </a:rPr>
              <a:t>http://www.free-powerpoint-templates-design.com</a:t>
            </a:r>
            <a:endParaRPr lang="ko-KR" altLang="en-US" sz="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zh-TW" dirty="0">
                <a:ea typeface="맑은 고딕" pitchFamily="50" charset="-127"/>
              </a:rPr>
              <a:t>CSS</a:t>
            </a:r>
            <a:r>
              <a:rPr lang="zh-TW" altLang="en-US" dirty="0">
                <a:ea typeface="맑은 고딕" pitchFamily="50" charset="-127"/>
              </a:rPr>
              <a:t> </a:t>
            </a:r>
            <a:r>
              <a:rPr lang="en-US" altLang="zh-TW" dirty="0">
                <a:ea typeface="맑은 고딕" pitchFamily="50" charset="-127"/>
              </a:rPr>
              <a:t>and Bootstrap</a:t>
            </a:r>
            <a:endParaRPr lang="en-US" altLang="ko-KR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階層樣式表與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前端框架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CSS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參考資源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CC783E6-EA71-4943-B1E4-88A739B98E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階層樣式表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(Cascading Style Sheet) 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4B884ED-7FCB-451E-A8FA-7A4DA3F81410}"/>
              </a:ext>
            </a:extLst>
          </p:cNvPr>
          <p:cNvSpPr/>
          <p:nvPr/>
        </p:nvSpPr>
        <p:spPr>
          <a:xfrm>
            <a:off x="251520" y="4529829"/>
            <a:ext cx="3130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>
                <a:hlinkClick r:id="rId2"/>
              </a:rPr>
              <a:t>https://www.w3schools.com/css/default.asp</a:t>
            </a:r>
            <a:endParaRPr lang="ja-JP" altLang="en-US" sz="12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1F0CDC0-46FC-4AA4-A25F-64B196B04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79" y="1707654"/>
            <a:ext cx="4251521" cy="27877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CA4924A-5C4E-4A33-B638-6875CA8B9178}"/>
              </a:ext>
            </a:extLst>
          </p:cNvPr>
          <p:cNvSpPr/>
          <p:nvPr/>
        </p:nvSpPr>
        <p:spPr>
          <a:xfrm>
            <a:off x="4585652" y="453238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sz="1200" dirty="0">
                <a:hlinkClick r:id="rId4"/>
              </a:rPr>
              <a:t>https://developer.mozilla.org/en-US/docs/Web/CSS/Reference</a:t>
            </a:r>
            <a:endParaRPr lang="ja-JP" altLang="en-US" sz="12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FDA724C-6247-48BE-873D-0E253C624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6856" y="1707654"/>
            <a:ext cx="4369592" cy="27918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563AFBF-FB69-40A4-824C-2A1073426194}"/>
              </a:ext>
            </a:extLst>
          </p:cNvPr>
          <p:cNvSpPr txBox="1"/>
          <p:nvPr/>
        </p:nvSpPr>
        <p:spPr>
          <a:xfrm>
            <a:off x="1520016" y="1250654"/>
            <a:ext cx="4322017" cy="30777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solidFill>
                  <a:schemeClr val="accent6">
                    <a:lumMod val="75000"/>
                  </a:schemeClr>
                </a:solidFill>
              </a:rPr>
              <a:t>★</a:t>
            </a:r>
            <a:r>
              <a:rPr kumimoji="1" lang="zh-TW" altLang="en-US" sz="1400" dirty="0">
                <a:solidFill>
                  <a:schemeClr val="accent6">
                    <a:lumMod val="75000"/>
                  </a:schemeClr>
                </a:solidFill>
              </a:rPr>
              <a:t>強烈建議</a:t>
            </a:r>
            <a:r>
              <a:rPr kumimoji="1" lang="en-US" altLang="zh-TW" sz="1400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r>
              <a:rPr kumimoji="1" lang="zh-TW" altLang="en-US" sz="1400" dirty="0">
                <a:solidFill>
                  <a:schemeClr val="accent6">
                    <a:lumMod val="75000"/>
                  </a:schemeClr>
                </a:solidFill>
              </a:rPr>
              <a:t> 跟著</a:t>
            </a:r>
            <a:r>
              <a:rPr kumimoji="1" lang="en-US" altLang="zh-TW" sz="1400" dirty="0">
                <a:solidFill>
                  <a:schemeClr val="accent6">
                    <a:lumMod val="75000"/>
                  </a:schemeClr>
                </a:solidFill>
              </a:rPr>
              <a:t>w3schools</a:t>
            </a:r>
            <a:r>
              <a:rPr kumimoji="1" lang="zh-TW" altLang="en-US" sz="1400" dirty="0">
                <a:solidFill>
                  <a:schemeClr val="accent6">
                    <a:lumMod val="75000"/>
                  </a:schemeClr>
                </a:solidFill>
              </a:rPr>
              <a:t>的每個單元至少練習一次</a:t>
            </a:r>
            <a:endParaRPr kumimoji="1" lang="ja-JP" alt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592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選擇器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/>
              <a:t>CSS Selector</a:t>
            </a:r>
          </a:p>
        </p:txBody>
      </p:sp>
    </p:spTree>
    <p:extLst>
      <p:ext uri="{BB962C8B-B14F-4D97-AF65-F5344CB8AC3E}">
        <p14:creationId xmlns:p14="http://schemas.microsoft.com/office/powerpoint/2010/main" val="3828258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選擇器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(Selector)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指定樣式的三種選擇方式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(Element/Class/Id)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2" name="TextBox 20"/>
          <p:cNvSpPr txBox="1"/>
          <p:nvPr/>
        </p:nvSpPr>
        <p:spPr>
          <a:xfrm>
            <a:off x="251520" y="1552312"/>
            <a:ext cx="5832648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(1)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元素選擇器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(Element Selector)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這個選擇法會影響所有要素的樣式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323528" y="1905675"/>
            <a:ext cx="1872208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zh-TW" sz="900" dirty="0">
                <a:solidFill>
                  <a:srgbClr val="D4D4D4"/>
                </a:solidFill>
                <a:latin typeface="Consolas" panose="020B0609020204030204" pitchFamily="49" charset="0"/>
              </a:rPr>
              <a:t>Some text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zh-TW" sz="900" dirty="0">
                <a:solidFill>
                  <a:srgbClr val="D4D4D4"/>
                </a:solidFill>
                <a:latin typeface="Consolas" panose="020B0609020204030204" pitchFamily="49" charset="0"/>
              </a:rPr>
              <a:t>Some other text…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05B7540-A527-40EF-AFCF-2ABA5BD1B737}"/>
              </a:ext>
            </a:extLst>
          </p:cNvPr>
          <p:cNvSpPr/>
          <p:nvPr/>
        </p:nvSpPr>
        <p:spPr>
          <a:xfrm>
            <a:off x="2411760" y="1905675"/>
            <a:ext cx="2286000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D7BA7D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crimson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 }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D8A06CC-53BE-4DB4-BCB2-E0A14068A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627" y="1635901"/>
            <a:ext cx="1872208" cy="71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433918B-3414-483C-8201-952B110499FB}"/>
              </a:ext>
            </a:extLst>
          </p:cNvPr>
          <p:cNvSpPr txBox="1"/>
          <p:nvPr/>
        </p:nvSpPr>
        <p:spPr>
          <a:xfrm>
            <a:off x="251520" y="2258163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html</a:t>
            </a:r>
            <a:endParaRPr kumimoji="1" lang="ja-JP" altLang="en-US" sz="1200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ED95C81-DDA5-4F29-9752-E0033174864B}"/>
              </a:ext>
            </a:extLst>
          </p:cNvPr>
          <p:cNvSpPr txBox="1"/>
          <p:nvPr/>
        </p:nvSpPr>
        <p:spPr>
          <a:xfrm>
            <a:off x="2322534" y="2128085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css</a:t>
            </a:r>
            <a:endParaRPr kumimoji="1" lang="ja-JP" altLang="en-US" sz="1200" dirty="0"/>
          </a:p>
        </p:txBody>
      </p:sp>
      <p:sp>
        <p:nvSpPr>
          <p:cNvPr id="6" name="矢印: 右 5">
            <a:extLst>
              <a:ext uri="{FF2B5EF4-FFF2-40B4-BE49-F238E27FC236}">
                <a16:creationId xmlns:a16="http://schemas.microsoft.com/office/drawing/2014/main" id="{7111B85D-E892-443B-8D8C-9280E5F6760D}"/>
              </a:ext>
            </a:extLst>
          </p:cNvPr>
          <p:cNvSpPr/>
          <p:nvPr/>
        </p:nvSpPr>
        <p:spPr>
          <a:xfrm>
            <a:off x="5004048" y="2082418"/>
            <a:ext cx="288032" cy="192589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5A7999F-EE6C-4E5E-A4CB-B8F5BC0E9ACB}"/>
              </a:ext>
            </a:extLst>
          </p:cNvPr>
          <p:cNvSpPr txBox="1"/>
          <p:nvPr/>
        </p:nvSpPr>
        <p:spPr>
          <a:xfrm>
            <a:off x="5580112" y="2372676"/>
            <a:ext cx="29523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50" dirty="0"/>
              <a:t>所有的</a:t>
            </a:r>
            <a:r>
              <a:rPr kumimoji="1" lang="en-US" altLang="zh-TW" sz="1050" dirty="0"/>
              <a:t>p</a:t>
            </a:r>
            <a:r>
              <a:rPr kumimoji="1" lang="zh-TW" altLang="en-US" sz="1050" dirty="0"/>
              <a:t>要素</a:t>
            </a:r>
            <a:r>
              <a:rPr kumimoji="1" lang="en-US" altLang="zh-TW" sz="1050" dirty="0"/>
              <a:t>(element)</a:t>
            </a:r>
            <a:r>
              <a:rPr kumimoji="1" lang="zh-TW" altLang="en-US" sz="1050" dirty="0"/>
              <a:t>變成緋紅</a:t>
            </a:r>
            <a:r>
              <a:rPr kumimoji="1" lang="en-US" altLang="zh-TW" sz="1050" dirty="0"/>
              <a:t>(crimson)</a:t>
            </a:r>
            <a:r>
              <a:rPr kumimoji="1" lang="zh-TW" altLang="en-US" sz="1050" dirty="0"/>
              <a:t>色</a:t>
            </a:r>
            <a:endParaRPr kumimoji="1" lang="ja-JP" altLang="en-US" sz="1050" dirty="0"/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3D3F0B0D-0DEA-4CC1-81F2-76FB3AAA7C6C}"/>
              </a:ext>
            </a:extLst>
          </p:cNvPr>
          <p:cNvSpPr txBox="1"/>
          <p:nvPr/>
        </p:nvSpPr>
        <p:spPr>
          <a:xfrm>
            <a:off x="258400" y="2643758"/>
            <a:ext cx="5832648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(2)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Id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選擇器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(Id Selector)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影響擁有特定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Id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要素的樣式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BD203498-0760-4683-BD07-3A265841E5F8}"/>
              </a:ext>
            </a:extLst>
          </p:cNvPr>
          <p:cNvSpPr/>
          <p:nvPr/>
        </p:nvSpPr>
        <p:spPr>
          <a:xfrm>
            <a:off x="330408" y="2997121"/>
            <a:ext cx="2369384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"para1"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Some text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"para2"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Some other text…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D3F73675-687B-4764-9998-4AD066A2657B}"/>
              </a:ext>
            </a:extLst>
          </p:cNvPr>
          <p:cNvSpPr/>
          <p:nvPr/>
        </p:nvSpPr>
        <p:spPr>
          <a:xfrm>
            <a:off x="2816932" y="2997121"/>
            <a:ext cx="2763180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D7BA7D"/>
                </a:solidFill>
                <a:latin typeface="Consolas" panose="020B0609020204030204" pitchFamily="49" charset="0"/>
              </a:rPr>
              <a:t>#para1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 { 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crimson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altLang="ja-JP" sz="900" dirty="0">
                <a:solidFill>
                  <a:srgbClr val="D7BA7D"/>
                </a:solidFill>
                <a:latin typeface="Consolas" panose="020B0609020204030204" pitchFamily="49" charset="0"/>
              </a:rPr>
              <a:t>#para2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 { 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greenyellow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;}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40C7CB46-6379-46AB-95AF-931CC3F7845D}"/>
              </a:ext>
            </a:extLst>
          </p:cNvPr>
          <p:cNvSpPr txBox="1"/>
          <p:nvPr/>
        </p:nvSpPr>
        <p:spPr>
          <a:xfrm>
            <a:off x="258400" y="3349609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html</a:t>
            </a:r>
            <a:endParaRPr kumimoji="1" lang="ja-JP" altLang="en-US" sz="12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BBC4CFDB-6A23-4491-9650-0B1D1377DFAA}"/>
              </a:ext>
            </a:extLst>
          </p:cNvPr>
          <p:cNvSpPr txBox="1"/>
          <p:nvPr/>
        </p:nvSpPr>
        <p:spPr>
          <a:xfrm>
            <a:off x="2730238" y="3335094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css</a:t>
            </a:r>
            <a:endParaRPr kumimoji="1" lang="ja-JP" altLang="en-US" sz="1200" dirty="0"/>
          </a:p>
        </p:txBody>
      </p:sp>
      <p:sp>
        <p:nvSpPr>
          <p:cNvPr id="33" name="矢印: 右 32">
            <a:extLst>
              <a:ext uri="{FF2B5EF4-FFF2-40B4-BE49-F238E27FC236}">
                <a16:creationId xmlns:a16="http://schemas.microsoft.com/office/drawing/2014/main" id="{B9985205-5307-4883-B53E-C42F33B6EFBF}"/>
              </a:ext>
            </a:extLst>
          </p:cNvPr>
          <p:cNvSpPr/>
          <p:nvPr/>
        </p:nvSpPr>
        <p:spPr>
          <a:xfrm>
            <a:off x="5724128" y="3081530"/>
            <a:ext cx="288032" cy="192589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05EFD67-CC41-4867-9C86-40299E6A1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142" y="2853186"/>
            <a:ext cx="1781197" cy="649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B57A139C-774C-4319-8FF7-EA5871AECE72}"/>
              </a:ext>
            </a:extLst>
          </p:cNvPr>
          <p:cNvSpPr txBox="1"/>
          <p:nvPr/>
        </p:nvSpPr>
        <p:spPr>
          <a:xfrm>
            <a:off x="6072201" y="3579862"/>
            <a:ext cx="21497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50" dirty="0"/>
              <a:t>不同</a:t>
            </a:r>
            <a:r>
              <a:rPr kumimoji="1" lang="en-US" altLang="zh-TW" sz="1050" dirty="0"/>
              <a:t>id</a:t>
            </a:r>
            <a:r>
              <a:rPr kumimoji="1" lang="zh-TW" altLang="en-US" sz="1050" dirty="0"/>
              <a:t>的</a:t>
            </a:r>
            <a:r>
              <a:rPr kumimoji="1" lang="en-US" altLang="zh-TW" sz="1050" dirty="0"/>
              <a:t>p</a:t>
            </a:r>
            <a:r>
              <a:rPr kumimoji="1" lang="zh-TW" altLang="en-US" sz="1050" dirty="0"/>
              <a:t>要素呈現不同的顏色</a:t>
            </a:r>
            <a:endParaRPr kumimoji="1" lang="ja-JP" altLang="en-US" sz="1050" dirty="0"/>
          </a:p>
        </p:txBody>
      </p:sp>
      <p:sp>
        <p:nvSpPr>
          <p:cNvPr id="35" name="TextBox 20">
            <a:extLst>
              <a:ext uri="{FF2B5EF4-FFF2-40B4-BE49-F238E27FC236}">
                <a16:creationId xmlns:a16="http://schemas.microsoft.com/office/drawing/2014/main" id="{C1D4AC57-7DD8-4641-9BE9-81C017B29AEE}"/>
              </a:ext>
            </a:extLst>
          </p:cNvPr>
          <p:cNvSpPr txBox="1"/>
          <p:nvPr/>
        </p:nvSpPr>
        <p:spPr>
          <a:xfrm>
            <a:off x="248399" y="3763073"/>
            <a:ext cx="5832648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(3)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Class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選擇器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(Class Selector)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影響擁有特定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class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要素的樣式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FD25AEEE-E672-418E-BD85-C63E95DD1843}"/>
              </a:ext>
            </a:extLst>
          </p:cNvPr>
          <p:cNvSpPr/>
          <p:nvPr/>
        </p:nvSpPr>
        <p:spPr>
          <a:xfrm>
            <a:off x="320406" y="4116436"/>
            <a:ext cx="2763179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“red-p"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Some text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“green-p"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Some other text…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534DB599-5742-49EE-AC81-276AEF4EBA8C}"/>
              </a:ext>
            </a:extLst>
          </p:cNvPr>
          <p:cNvSpPr/>
          <p:nvPr/>
        </p:nvSpPr>
        <p:spPr>
          <a:xfrm>
            <a:off x="3237717" y="4116436"/>
            <a:ext cx="3002955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D7BA7D"/>
                </a:solidFill>
                <a:latin typeface="Consolas" panose="020B0609020204030204" pitchFamily="49" charset="0"/>
              </a:rPr>
              <a:t>.red-p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 { 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crimson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altLang="ja-JP" sz="900" dirty="0">
                <a:solidFill>
                  <a:srgbClr val="D7BA7D"/>
                </a:solidFill>
                <a:latin typeface="Consolas" panose="020B0609020204030204" pitchFamily="49" charset="0"/>
              </a:rPr>
              <a:t>.green-p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 { 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greenyellow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;}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0B7FBCBB-85AC-4F42-9DC7-D0BC6BD6A716}"/>
              </a:ext>
            </a:extLst>
          </p:cNvPr>
          <p:cNvSpPr txBox="1"/>
          <p:nvPr/>
        </p:nvSpPr>
        <p:spPr>
          <a:xfrm>
            <a:off x="248399" y="4468924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html</a:t>
            </a:r>
            <a:endParaRPr kumimoji="1" lang="ja-JP" altLang="en-US" sz="12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EB188BB2-DD01-41F9-9084-E1FC5F876F1D}"/>
              </a:ext>
            </a:extLst>
          </p:cNvPr>
          <p:cNvSpPr txBox="1"/>
          <p:nvPr/>
        </p:nvSpPr>
        <p:spPr>
          <a:xfrm>
            <a:off x="3139262" y="4455864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css</a:t>
            </a:r>
            <a:endParaRPr kumimoji="1" lang="ja-JP" altLang="en-US" sz="1200" dirty="0"/>
          </a:p>
        </p:txBody>
      </p:sp>
      <p:sp>
        <p:nvSpPr>
          <p:cNvPr id="40" name="矢印: 右 39">
            <a:extLst>
              <a:ext uri="{FF2B5EF4-FFF2-40B4-BE49-F238E27FC236}">
                <a16:creationId xmlns:a16="http://schemas.microsoft.com/office/drawing/2014/main" id="{3DB13833-3CAF-459C-9BE2-3736CDBA27CC}"/>
              </a:ext>
            </a:extLst>
          </p:cNvPr>
          <p:cNvSpPr/>
          <p:nvPr/>
        </p:nvSpPr>
        <p:spPr>
          <a:xfrm>
            <a:off x="6610702" y="4200845"/>
            <a:ext cx="288032" cy="192589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3EA791AF-6A49-4E32-B0B5-796736974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716" y="3972501"/>
            <a:ext cx="1781197" cy="649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8706C7C0-1395-4B74-B23B-61242CCA5F01}"/>
              </a:ext>
            </a:extLst>
          </p:cNvPr>
          <p:cNvSpPr txBox="1"/>
          <p:nvPr/>
        </p:nvSpPr>
        <p:spPr>
          <a:xfrm>
            <a:off x="6876257" y="4699177"/>
            <a:ext cx="22322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50" dirty="0"/>
              <a:t>不同</a:t>
            </a:r>
            <a:r>
              <a:rPr kumimoji="1" lang="en-US" altLang="zh-TW" sz="1050" dirty="0"/>
              <a:t>class</a:t>
            </a:r>
            <a:r>
              <a:rPr kumimoji="1" lang="zh-TW" altLang="en-US" sz="1050" dirty="0"/>
              <a:t>的</a:t>
            </a:r>
            <a:r>
              <a:rPr kumimoji="1" lang="en-US" altLang="zh-TW" sz="1050" dirty="0"/>
              <a:t>p</a:t>
            </a:r>
            <a:r>
              <a:rPr kumimoji="1" lang="zh-TW" altLang="en-US" sz="1050" dirty="0"/>
              <a:t>要素呈現不同的顏色</a:t>
            </a:r>
            <a:endParaRPr kumimoji="1" lang="ja-JP" altLang="en-US" sz="1050" dirty="0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56AA35CE-DFD6-49E0-85AF-9A8CE3AEDD55}"/>
              </a:ext>
            </a:extLst>
          </p:cNvPr>
          <p:cNvSpPr/>
          <p:nvPr/>
        </p:nvSpPr>
        <p:spPr>
          <a:xfrm>
            <a:off x="581114" y="2931782"/>
            <a:ext cx="667547" cy="480837"/>
          </a:xfrm>
          <a:prstGeom prst="roundRect">
            <a:avLst/>
          </a:prstGeom>
          <a:solidFill>
            <a:srgbClr val="FFFFFF">
              <a:alpha val="25098"/>
            </a:srgbClr>
          </a:solidFill>
          <a:ln>
            <a:solidFill>
              <a:srgbClr val="B3A2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四角形: 角を丸くする 42">
            <a:extLst>
              <a:ext uri="{FF2B5EF4-FFF2-40B4-BE49-F238E27FC236}">
                <a16:creationId xmlns:a16="http://schemas.microsoft.com/office/drawing/2014/main" id="{6D8891BD-2535-46B5-BE57-42ED7B24B16D}"/>
              </a:ext>
            </a:extLst>
          </p:cNvPr>
          <p:cNvSpPr/>
          <p:nvPr/>
        </p:nvSpPr>
        <p:spPr>
          <a:xfrm>
            <a:off x="574451" y="4059302"/>
            <a:ext cx="973213" cy="480837"/>
          </a:xfrm>
          <a:prstGeom prst="roundRect">
            <a:avLst/>
          </a:prstGeom>
          <a:solidFill>
            <a:srgbClr val="FFFFFF">
              <a:alpha val="25098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四角形: 角を丸くする 43">
            <a:extLst>
              <a:ext uri="{FF2B5EF4-FFF2-40B4-BE49-F238E27FC236}">
                <a16:creationId xmlns:a16="http://schemas.microsoft.com/office/drawing/2014/main" id="{D74A25EB-D81A-4EE5-A1DB-25253DC24DDC}"/>
              </a:ext>
            </a:extLst>
          </p:cNvPr>
          <p:cNvSpPr/>
          <p:nvPr/>
        </p:nvSpPr>
        <p:spPr>
          <a:xfrm>
            <a:off x="3234585" y="4051344"/>
            <a:ext cx="690205" cy="480837"/>
          </a:xfrm>
          <a:prstGeom prst="roundRect">
            <a:avLst/>
          </a:prstGeom>
          <a:solidFill>
            <a:srgbClr val="FFFFFF">
              <a:alpha val="25098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四角形: 角を丸くする 45">
            <a:extLst>
              <a:ext uri="{FF2B5EF4-FFF2-40B4-BE49-F238E27FC236}">
                <a16:creationId xmlns:a16="http://schemas.microsoft.com/office/drawing/2014/main" id="{0A8680A5-2323-4F91-9A67-FABAFE3C88F6}"/>
              </a:ext>
            </a:extLst>
          </p:cNvPr>
          <p:cNvSpPr/>
          <p:nvPr/>
        </p:nvSpPr>
        <p:spPr>
          <a:xfrm>
            <a:off x="2772349" y="2933561"/>
            <a:ext cx="668231" cy="480837"/>
          </a:xfrm>
          <a:prstGeom prst="roundRect">
            <a:avLst/>
          </a:prstGeom>
          <a:solidFill>
            <a:srgbClr val="FFFFFF">
              <a:alpha val="25098"/>
            </a:srgbClr>
          </a:solidFill>
          <a:ln>
            <a:solidFill>
              <a:srgbClr val="B3A2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TextBox 20">
            <a:extLst>
              <a:ext uri="{FF2B5EF4-FFF2-40B4-BE49-F238E27FC236}">
                <a16:creationId xmlns:a16="http://schemas.microsoft.com/office/drawing/2014/main" id="{85932A42-3D1D-487D-AFA5-6F927BF01DC3}"/>
              </a:ext>
            </a:extLst>
          </p:cNvPr>
          <p:cNvSpPr txBox="1"/>
          <p:nvPr/>
        </p:nvSpPr>
        <p:spPr>
          <a:xfrm>
            <a:off x="3744272" y="2637536"/>
            <a:ext cx="1170926" cy="26161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使用</a:t>
            </a:r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「</a:t>
            </a:r>
            <a:r>
              <a: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#</a:t>
            </a:r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」</a:t>
            </a: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記號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48" name="TextBox 20">
            <a:extLst>
              <a:ext uri="{FF2B5EF4-FFF2-40B4-BE49-F238E27FC236}">
                <a16:creationId xmlns:a16="http://schemas.microsoft.com/office/drawing/2014/main" id="{1FE0BF5D-51E4-40ED-A33C-E789F1DD839B}"/>
              </a:ext>
            </a:extLst>
          </p:cNvPr>
          <p:cNvSpPr txBox="1"/>
          <p:nvPr/>
        </p:nvSpPr>
        <p:spPr>
          <a:xfrm>
            <a:off x="4291827" y="3751248"/>
            <a:ext cx="1170926" cy="26161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使用</a:t>
            </a:r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「</a:t>
            </a:r>
            <a:r>
              <a:rPr lang="en-US" altLang="ja-JP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.</a:t>
            </a:r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」</a:t>
            </a: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記號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719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如何使用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/>
              <a:t>How to Use</a:t>
            </a:r>
          </a:p>
        </p:txBody>
      </p:sp>
    </p:spTree>
    <p:extLst>
      <p:ext uri="{BB962C8B-B14F-4D97-AF65-F5344CB8AC3E}">
        <p14:creationId xmlns:p14="http://schemas.microsoft.com/office/powerpoint/2010/main" val="1429093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用法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(How To)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CSS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的三種用法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(inline/internal/external)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5" name="TextBox 20"/>
          <p:cNvSpPr txBox="1"/>
          <p:nvPr/>
        </p:nvSpPr>
        <p:spPr>
          <a:xfrm>
            <a:off x="4572000" y="1264101"/>
            <a:ext cx="169920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1.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行內樣式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(inline)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323528" y="1685571"/>
            <a:ext cx="3712025" cy="2585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&lt;!</a:t>
            </a:r>
            <a:r>
              <a:rPr lang="en-US" altLang="ja-JP" sz="900" dirty="0" err="1">
                <a:solidFill>
                  <a:srgbClr val="569CD6"/>
                </a:solidFill>
                <a:latin typeface="Consolas" panose="020B0609020204030204" pitchFamily="49" charset="0"/>
              </a:rPr>
              <a:t>doctype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html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zh-TW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Today's Quote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   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      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"... there is no freedom quite like the freedom</a:t>
            </a:r>
            <a:r>
              <a:rPr lang="zh-TW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endParaRPr lang="en-US" altLang="zh-TW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      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of being constantly underestimated".</a:t>
            </a:r>
          </a:p>
          <a:p>
            <a:endParaRPr lang="en-US" altLang="ja-JP" sz="9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   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 err="1">
                <a:solidFill>
                  <a:srgbClr val="569CD6"/>
                </a:solidFill>
                <a:latin typeface="Consolas" panose="020B0609020204030204" pitchFamily="49" charset="0"/>
              </a:rPr>
              <a:t>br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/&gt;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       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Scott Lynch,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 err="1">
                <a:solidFill>
                  <a:srgbClr val="569CD6"/>
                </a:solidFill>
                <a:latin typeface="Consolas" panose="020B0609020204030204" pitchFamily="49" charset="0"/>
              </a:rPr>
              <a:t>em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The Lies of Locke </a:t>
            </a:r>
            <a:r>
              <a:rPr lang="en-US" altLang="ja-JP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Lamora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 err="1">
                <a:solidFill>
                  <a:srgbClr val="569CD6"/>
                </a:solidFill>
                <a:latin typeface="Consolas" panose="020B0609020204030204" pitchFamily="49" charset="0"/>
              </a:rPr>
              <a:t>em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   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4618424" y="1742411"/>
            <a:ext cx="3305561" cy="6463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 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style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"color: red;"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"... there is no freedom quite like the freedom</a:t>
            </a:r>
          </a:p>
          <a:p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of being constantly underestimated".</a:t>
            </a:r>
          </a:p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0"/>
          <p:cNvSpPr txBox="1"/>
          <p:nvPr/>
        </p:nvSpPr>
        <p:spPr>
          <a:xfrm>
            <a:off x="4572000" y="1512051"/>
            <a:ext cx="388843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直接在想要更改樣式的元素上加上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style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屬性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, 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並指定樣式。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5" name="TextBox 20"/>
          <p:cNvSpPr txBox="1"/>
          <p:nvPr/>
        </p:nvSpPr>
        <p:spPr>
          <a:xfrm>
            <a:off x="4555296" y="2406440"/>
            <a:ext cx="169920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2.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頁內樣式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(internal)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6" name="TextBox 20"/>
          <p:cNvSpPr txBox="1"/>
          <p:nvPr/>
        </p:nvSpPr>
        <p:spPr>
          <a:xfrm>
            <a:off x="4555296" y="2616463"/>
            <a:ext cx="388843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在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head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元素內加上一個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style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元素，並在其內指定樣式。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4618423" y="2878073"/>
            <a:ext cx="1636077" cy="7848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style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D7BA7D"/>
                </a:solidFill>
                <a:latin typeface="Consolas" panose="020B0609020204030204" pitchFamily="49" charset="0"/>
              </a:rPr>
              <a:t>  </a:t>
            </a:r>
            <a:r>
              <a:rPr lang="en-US" altLang="ja-JP" sz="900" dirty="0">
                <a:solidFill>
                  <a:srgbClr val="D7BA7D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r>
              <a:rPr lang="ja-JP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　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red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r>
              <a:rPr lang="ja-JP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　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style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" name="TextBox 20"/>
          <p:cNvSpPr txBox="1"/>
          <p:nvPr/>
        </p:nvSpPr>
        <p:spPr>
          <a:xfrm>
            <a:off x="4555296" y="3707213"/>
            <a:ext cx="196196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3.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外部樣式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(external) </a:t>
            </a:r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★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4608140" y="4152151"/>
            <a:ext cx="2916187" cy="5078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link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rel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"stylesheet“ </a:t>
            </a:r>
            <a:r>
              <a:rPr lang="en-US" altLang="ja-JP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"style.css"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9" name="TextBox 20"/>
          <p:cNvSpPr txBox="1"/>
          <p:nvPr/>
        </p:nvSpPr>
        <p:spPr>
          <a:xfrm>
            <a:off x="4555296" y="3909216"/>
            <a:ext cx="388843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將所有樣式寫在獨立檔案中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(style.css)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7596336" y="3664684"/>
            <a:ext cx="1421904" cy="23083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D7BA7D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r>
              <a:rPr lang="ja-JP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　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red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r>
              <a:rPr lang="ja-JP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　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ja-JP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7796697" y="3885104"/>
            <a:ext cx="87716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style.css</a:t>
            </a:r>
            <a:endParaRPr lang="ja-JP" altLang="en-US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 flipV="1">
            <a:off x="7164288" y="3984212"/>
            <a:ext cx="632409" cy="313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20"/>
          <p:cNvSpPr txBox="1"/>
          <p:nvPr/>
        </p:nvSpPr>
        <p:spPr>
          <a:xfrm>
            <a:off x="185639" y="4380225"/>
            <a:ext cx="4098986" cy="415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defRPr>
            </a:lvl1pPr>
          </a:lstStyle>
          <a:p>
            <a:r>
              <a:rPr lang="zh-TW" altLang="en-US" sz="1050" dirty="0"/>
              <a:t>問</a:t>
            </a:r>
            <a:r>
              <a:rPr lang="en-US" altLang="zh-TW" sz="1050" dirty="0"/>
              <a:t>:</a:t>
            </a:r>
            <a:r>
              <a:rPr lang="zh-TW" altLang="en-US" sz="1050" dirty="0"/>
              <a:t> 若對同一個元素進行了多次定義，結果會是如何</a:t>
            </a:r>
            <a:r>
              <a:rPr lang="en-US" altLang="zh-TW" sz="1050" dirty="0"/>
              <a:t>?</a:t>
            </a:r>
          </a:p>
          <a:p>
            <a:r>
              <a:rPr lang="zh-TW" altLang="en-US" sz="1050" dirty="0"/>
              <a:t>答</a:t>
            </a:r>
            <a:r>
              <a:rPr lang="en-US" altLang="zh-TW" sz="1050" dirty="0"/>
              <a:t>:</a:t>
            </a:r>
            <a:r>
              <a:rPr lang="zh-TW" altLang="en-US" sz="1050" dirty="0"/>
              <a:t> 最後定義的樣式會被採用。這也是</a:t>
            </a:r>
            <a:r>
              <a:rPr lang="en-US" altLang="zh-TW" sz="1050" dirty="0"/>
              <a:t>CSS</a:t>
            </a:r>
            <a:r>
              <a:rPr lang="zh-TW" altLang="en-US" sz="1050" dirty="0"/>
              <a:t>的名字由來</a:t>
            </a:r>
            <a:r>
              <a:rPr lang="en-US" altLang="zh-TW" sz="1050" dirty="0"/>
              <a:t>(</a:t>
            </a:r>
            <a:r>
              <a:rPr lang="zh-TW" altLang="en-US" sz="1050" dirty="0"/>
              <a:t>階層樣式表</a:t>
            </a:r>
            <a:r>
              <a:rPr lang="en-US" altLang="zh-TW" sz="1050" dirty="0"/>
              <a:t>)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92732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48177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Exercise 2: Internal(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頁內樣式</a:t>
            </a:r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) -&gt; External (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外部樣式</a:t>
            </a:r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)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D916A79-E562-4D59-8970-7500E8AC6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階層樣式表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(Cascading Style Sheet) 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95AB1DCB-F321-4C4B-AB23-D5DCAE009B0A}"/>
              </a:ext>
            </a:extLst>
          </p:cNvPr>
          <p:cNvSpPr txBox="1"/>
          <p:nvPr/>
        </p:nvSpPr>
        <p:spPr>
          <a:xfrm>
            <a:off x="179512" y="1635646"/>
            <a:ext cx="36724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starter: 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CSS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為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internal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形式 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(&lt;style&gt;&lt;/style&gt;)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EF1DD401-309A-49A6-8752-6CBDF093C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41" y="1932603"/>
            <a:ext cx="4052205" cy="2596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9025943B-A4A9-4756-93A7-9A2ACCC15869}"/>
              </a:ext>
            </a:extLst>
          </p:cNvPr>
          <p:cNvSpPr txBox="1"/>
          <p:nvPr/>
        </p:nvSpPr>
        <p:spPr>
          <a:xfrm>
            <a:off x="4653887" y="1637113"/>
            <a:ext cx="36724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complete: 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CSS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為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external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形式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(style.css)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1932848F-D05E-47E9-ACB8-477F995AB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1934070"/>
            <a:ext cx="4052205" cy="2596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20">
            <a:extLst>
              <a:ext uri="{FF2B5EF4-FFF2-40B4-BE49-F238E27FC236}">
                <a16:creationId xmlns:a16="http://schemas.microsoft.com/office/drawing/2014/main" id="{6A4A1113-152E-46F5-B520-CC15895F64E2}"/>
              </a:ext>
            </a:extLst>
          </p:cNvPr>
          <p:cNvSpPr txBox="1"/>
          <p:nvPr/>
        </p:nvSpPr>
        <p:spPr>
          <a:xfrm>
            <a:off x="4653887" y="4659982"/>
            <a:ext cx="36724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※Bonus: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嘗試以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Class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選擇器來設定樣式</a:t>
            </a:r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！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078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337756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Exercise 3: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使用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外部樣式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D916A79-E562-4D59-8970-7500E8AC6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階層樣式表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(Cascading Style Sheet) 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95AB1DCB-F321-4C4B-AB23-D5DCAE009B0A}"/>
              </a:ext>
            </a:extLst>
          </p:cNvPr>
          <p:cNvSpPr txBox="1"/>
          <p:nvPr/>
        </p:nvSpPr>
        <p:spPr>
          <a:xfrm>
            <a:off x="179512" y="1635646"/>
            <a:ext cx="36724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starter: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 無任何樣式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9025943B-A4A9-4756-93A7-9A2ACCC15869}"/>
              </a:ext>
            </a:extLst>
          </p:cNvPr>
          <p:cNvSpPr txBox="1"/>
          <p:nvPr/>
        </p:nvSpPr>
        <p:spPr>
          <a:xfrm>
            <a:off x="4653887" y="1637113"/>
            <a:ext cx="36724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complete: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開始使用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Bootstrap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樣式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95C4EDFB-2564-4069-BCB0-1414A5E6A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945603"/>
            <a:ext cx="4032448" cy="2570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7BBC3F77-C07B-498F-AF85-21C7DBA9B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945604"/>
            <a:ext cx="3960440" cy="2565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A222A34-71C8-4A4B-B892-E9CAA0A6F017}"/>
              </a:ext>
            </a:extLst>
          </p:cNvPr>
          <p:cNvSpPr txBox="1"/>
          <p:nvPr/>
        </p:nvSpPr>
        <p:spPr>
          <a:xfrm>
            <a:off x="4716016" y="4546186"/>
            <a:ext cx="34050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i="1" dirty="0">
                <a:hlinkClick r:id="rId4"/>
              </a:rPr>
              <a:t>.jumbotron </a:t>
            </a:r>
            <a:r>
              <a:rPr kumimoji="1" lang="en-US" altLang="ja-JP" sz="1200" i="1" dirty="0"/>
              <a:t>/ </a:t>
            </a:r>
            <a:r>
              <a:rPr kumimoji="1" lang="en-US" altLang="ja-JP" sz="1200" i="1" dirty="0">
                <a:hlinkClick r:id="rId5"/>
              </a:rPr>
              <a:t>.display-4</a:t>
            </a:r>
            <a:r>
              <a:rPr kumimoji="1" lang="en-US" altLang="ja-JP" sz="1200" i="1" dirty="0"/>
              <a:t> / </a:t>
            </a:r>
            <a:r>
              <a:rPr kumimoji="1" lang="en-US" altLang="ja-JP" sz="1200" i="1" dirty="0">
                <a:hlinkClick r:id="rId6"/>
              </a:rPr>
              <a:t>.lead </a:t>
            </a:r>
            <a:r>
              <a:rPr kumimoji="1" lang="en-US" altLang="ja-JP" sz="1200" i="1" dirty="0"/>
              <a:t>/ </a:t>
            </a:r>
            <a:r>
              <a:rPr kumimoji="1" lang="en-US" altLang="ja-JP" sz="1200" i="1" dirty="0">
                <a:hlinkClick r:id="rId7"/>
              </a:rPr>
              <a:t>.</a:t>
            </a:r>
            <a:r>
              <a:rPr kumimoji="1" lang="en-US" altLang="ja-JP" sz="1200" i="1" dirty="0" err="1">
                <a:hlinkClick r:id="rId7"/>
              </a:rPr>
              <a:t>btn</a:t>
            </a:r>
            <a:r>
              <a:rPr kumimoji="1" lang="en-US" altLang="ja-JP" sz="1200" i="1" dirty="0">
                <a:hlinkClick r:id="rId7"/>
              </a:rPr>
              <a:t> .</a:t>
            </a:r>
            <a:r>
              <a:rPr kumimoji="1" lang="en-US" altLang="ja-JP" sz="1200" i="1" dirty="0" err="1">
                <a:hlinkClick r:id="rId7"/>
              </a:rPr>
              <a:t>btn</a:t>
            </a:r>
            <a:r>
              <a:rPr kumimoji="1" lang="en-US" altLang="ja-JP" sz="1200" i="1" dirty="0">
                <a:hlinkClick r:id="rId7"/>
              </a:rPr>
              <a:t>-primary</a:t>
            </a:r>
            <a:endParaRPr kumimoji="1" lang="ja-JP" alt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2313538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581098" y="2859782"/>
            <a:ext cx="4455398" cy="64807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顏色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(Color)/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背景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(Background)/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盒模型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(Box model)/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位置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(Positioning)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20306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用網站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Demo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用網頁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 w3schools.com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6" name="TextBox 20"/>
          <p:cNvSpPr txBox="1"/>
          <p:nvPr/>
        </p:nvSpPr>
        <p:spPr>
          <a:xfrm>
            <a:off x="251520" y="1502663"/>
            <a:ext cx="316835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ja-JP" sz="1200" dirty="0">
                <a:hlinkClick r:id="rId2"/>
              </a:rPr>
              <a:t>https://www.w3schools.com/css/default.asp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5E944992-54CA-4DC0-95F0-733AA54A3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541" y="1255861"/>
            <a:ext cx="4814577" cy="359525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80675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顏色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/>
              <a:t>Color</a:t>
            </a:r>
          </a:p>
        </p:txBody>
      </p:sp>
    </p:spTree>
    <p:extLst>
      <p:ext uri="{BB962C8B-B14F-4D97-AF65-F5344CB8AC3E}">
        <p14:creationId xmlns:p14="http://schemas.microsoft.com/office/powerpoint/2010/main" val="2877623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411760" y="267494"/>
            <a:ext cx="673224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Agenda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2984973" y="1131591"/>
            <a:ext cx="5611091" cy="576000"/>
            <a:chOff x="2984973" y="1131591"/>
            <a:chExt cx="5611091" cy="576000"/>
          </a:xfrm>
        </p:grpSpPr>
        <p:sp>
          <p:nvSpPr>
            <p:cNvPr id="4" name="Round Same Side Corner Rectangle 3"/>
            <p:cNvSpPr/>
            <p:nvPr/>
          </p:nvSpPr>
          <p:spPr>
            <a:xfrm rot="5400000">
              <a:off x="5719936" y="-1240513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Microsoft JhengHei" panose="020B0604030504040204" pitchFamily="34" charset="-120"/>
              </a:endParaRPr>
            </a:p>
          </p:txBody>
        </p:sp>
        <p:sp>
          <p:nvSpPr>
            <p:cNvPr id="5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1131591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1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  <a:latin typeface="Microsoft JhengHei" panose="020B0604030504040204" pitchFamily="34" charset="-12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88072" y="1234925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01</a:t>
              </a:r>
            </a:p>
          </p:txBody>
        </p:sp>
        <p:sp>
          <p:nvSpPr>
            <p:cNvPr id="7" name="TextBox 6"/>
            <p:cNvSpPr txBox="1"/>
            <p:nvPr/>
          </p:nvSpPr>
          <p:spPr bwMode="auto">
            <a:xfrm>
              <a:off x="3667248" y="1258262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14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CSS</a:t>
              </a:r>
              <a:r>
                <a:rPr lang="zh-TW" altLang="en-US" sz="14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簡介</a:t>
              </a:r>
              <a:endParaRPr lang="en-US" altLang="ko-KR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526670" y="1697876"/>
            <a:ext cx="478974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何謂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CSS (Cascading Style Sheet)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及如何使用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(How to use)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984973" y="2023433"/>
            <a:ext cx="5611091" cy="576000"/>
            <a:chOff x="2984973" y="2023433"/>
            <a:chExt cx="5611091" cy="576000"/>
          </a:xfrm>
        </p:grpSpPr>
        <p:sp>
          <p:nvSpPr>
            <p:cNvPr id="15" name="Round Same Side Corner Rectangle 14"/>
            <p:cNvSpPr/>
            <p:nvPr/>
          </p:nvSpPr>
          <p:spPr>
            <a:xfrm rot="5400000">
              <a:off x="5719936" y="-34867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Microsoft JhengHei" panose="020B0604030504040204" pitchFamily="34" charset="-120"/>
              </a:endParaRPr>
            </a:p>
          </p:txBody>
        </p:sp>
        <p:sp>
          <p:nvSpPr>
            <p:cNvPr id="16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023433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2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  <a:latin typeface="Microsoft JhengHei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88072" y="2126767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2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02</a:t>
              </a:r>
            </a:p>
          </p:txBody>
        </p:sp>
        <p:sp>
          <p:nvSpPr>
            <p:cNvPr id="18" name="TextBox 17"/>
            <p:cNvSpPr txBox="1"/>
            <p:nvPr/>
          </p:nvSpPr>
          <p:spPr bwMode="auto">
            <a:xfrm>
              <a:off x="3667248" y="2150104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14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CSS</a:t>
              </a:r>
              <a:r>
                <a:rPr lang="zh-TW" altLang="en-US" sz="14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深入探討</a:t>
              </a:r>
              <a:endParaRPr lang="en-US" altLang="ko-KR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526670" y="2589718"/>
            <a:ext cx="506939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顏色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(Color)/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背景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(Background)/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盒模型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(Box model)/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位置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(Positioning)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984973" y="2915275"/>
            <a:ext cx="5611091" cy="576000"/>
            <a:chOff x="2984973" y="2915275"/>
            <a:chExt cx="5611091" cy="576000"/>
          </a:xfrm>
        </p:grpSpPr>
        <p:sp>
          <p:nvSpPr>
            <p:cNvPr id="20" name="Round Same Side Corner Rectangle 19"/>
            <p:cNvSpPr/>
            <p:nvPr/>
          </p:nvSpPr>
          <p:spPr>
            <a:xfrm rot="5400000">
              <a:off x="5719936" y="54317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Microsoft JhengHei" panose="020B0604030504040204" pitchFamily="34" charset="-120"/>
              </a:endParaRPr>
            </a:p>
          </p:txBody>
        </p:sp>
        <p:sp>
          <p:nvSpPr>
            <p:cNvPr id="21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91527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  <a:latin typeface="Microsoft JhengHei" panose="020B0604030504040204" pitchFamily="34" charset="-12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88072" y="301860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03</a:t>
              </a:r>
            </a:p>
          </p:txBody>
        </p:sp>
        <p:sp>
          <p:nvSpPr>
            <p:cNvPr id="23" name="TextBox 22"/>
            <p:cNvSpPr txBox="1"/>
            <p:nvPr/>
          </p:nvSpPr>
          <p:spPr bwMode="auto">
            <a:xfrm>
              <a:off x="3667248" y="3041946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TW" altLang="en-US" sz="14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響應式網頁</a:t>
              </a:r>
              <a:r>
                <a:rPr lang="en-US" altLang="zh-TW" sz="14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(Responsive Web Design)</a:t>
              </a:r>
              <a:r>
                <a:rPr lang="zh-TW" altLang="en-US" sz="14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與</a:t>
              </a:r>
              <a:r>
                <a:rPr lang="en-US" altLang="ko-KR" sz="14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Bootstrap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526670" y="3481560"/>
            <a:ext cx="478974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響應式網頁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(RWD) / Bootstrap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2984973" y="3807117"/>
            <a:ext cx="5611091" cy="576000"/>
            <a:chOff x="2984973" y="3807117"/>
            <a:chExt cx="5611091" cy="576000"/>
          </a:xfrm>
        </p:grpSpPr>
        <p:sp>
          <p:nvSpPr>
            <p:cNvPr id="25" name="Round Same Side Corner Rectangle 24"/>
            <p:cNvSpPr/>
            <p:nvPr/>
          </p:nvSpPr>
          <p:spPr>
            <a:xfrm rot="5400000">
              <a:off x="5719936" y="1435013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Microsoft JhengHei" panose="020B0604030504040204" pitchFamily="34" charset="-120"/>
              </a:endParaRPr>
            </a:p>
          </p:txBody>
        </p:sp>
        <p:sp>
          <p:nvSpPr>
            <p:cNvPr id="26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3807117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4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  <a:latin typeface="Microsoft JhengHei" panose="020B0604030504040204" pitchFamily="34" charset="-12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88072" y="3910451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04</a:t>
              </a:r>
            </a:p>
          </p:txBody>
        </p:sp>
        <p:sp>
          <p:nvSpPr>
            <p:cNvPr id="28" name="TextBox 27"/>
            <p:cNvSpPr txBox="1"/>
            <p:nvPr/>
          </p:nvSpPr>
          <p:spPr bwMode="auto">
            <a:xfrm>
              <a:off x="3667248" y="3933788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TW" altLang="en-US" sz="14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專案介紹</a:t>
              </a:r>
              <a:endParaRPr lang="en-US" altLang="ko-KR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3526670" y="4373402"/>
            <a:ext cx="506939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專案介紹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顏色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(Color)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顏色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(Color)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2" name="TextBox 20"/>
          <p:cNvSpPr txBox="1"/>
          <p:nvPr/>
        </p:nvSpPr>
        <p:spPr>
          <a:xfrm>
            <a:off x="179512" y="1481887"/>
            <a:ext cx="6768752" cy="22929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顏色的指定有幾種方法，常用的有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顏色名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只要是瀏覽器能懂的名字就可以。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(e.g. </a:t>
            </a:r>
            <a:r>
              <a:rPr lang="en-US" altLang="zh-TW" sz="1100" dirty="0">
                <a:solidFill>
                  <a:srgbClr val="FF634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“Tomato”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, “</a:t>
            </a:r>
            <a:r>
              <a:rPr lang="en-US" altLang="zh-TW" sz="1100" dirty="0">
                <a:solidFill>
                  <a:srgbClr val="FFA5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Orange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”… 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等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三原色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可以指定紅，綠，藍的比率來調色。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RGB:  </a:t>
            </a:r>
            <a:r>
              <a:rPr lang="en-US" altLang="ja-JP" sz="1100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rgb</a:t>
            </a:r>
            <a:r>
              <a:rPr lang="en-US" altLang="ja-JP" sz="11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(255, 99, 71)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altLang="ja-JP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HEX(16</a:t>
            </a: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進位</a:t>
            </a:r>
            <a:r>
              <a: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)</a:t>
            </a:r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  </a:t>
            </a:r>
            <a:r>
              <a:rPr lang="en-US" altLang="zh-TW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#ff6347</a:t>
            </a:r>
            <a:r>
              <a:rPr lang="en-US" altLang="ja-JP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 </a:t>
            </a:r>
          </a:p>
          <a:p>
            <a:pPr marL="685800" lvl="1" indent="-228600">
              <a:buFont typeface="+mj-lt"/>
              <a:buAutoNum type="arabicPeriod"/>
            </a:pPr>
            <a:endParaRPr lang="en-US" altLang="zh-TW" sz="1100" u="sng" dirty="0"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685800" lvl="1" indent="-228600">
              <a:buFont typeface="+mj-lt"/>
              <a:buAutoNum type="arabicPeriod"/>
            </a:pPr>
            <a:endParaRPr lang="en-US" altLang="zh-TW" sz="1100" u="sng" dirty="0"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685800" lvl="1" indent="-228600">
              <a:buFont typeface="+mj-lt"/>
              <a:buAutoNum type="arabicPeriod"/>
            </a:pPr>
            <a:endParaRPr lang="en-US" altLang="zh-TW" sz="1100" u="sng" dirty="0"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685800" lvl="1" indent="-228600">
              <a:buFont typeface="+mj-lt"/>
              <a:buAutoNum type="arabicPeriod"/>
            </a:pPr>
            <a:endParaRPr lang="en-US" altLang="zh-TW" sz="1100" u="sng" dirty="0"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685800" lvl="1" indent="-228600">
              <a:buFont typeface="+mj-lt"/>
              <a:buAutoNum type="arabicPeriod"/>
            </a:pPr>
            <a:endParaRPr lang="en-US" altLang="zh-TW" sz="1100" u="sng" dirty="0"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HSL(Hue/Saturation/Lightness): 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指定顏色的 色相，飽和度，及彩度。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zh-TW" sz="1100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hsl</a:t>
            </a:r>
            <a:r>
              <a:rPr lang="en-US" altLang="zh-TW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(9, 100%, 64%)</a:t>
            </a:r>
            <a:endParaRPr lang="en-US" altLang="zh-TW" sz="1100" u="sng" dirty="0">
              <a:solidFill>
                <a:schemeClr val="tx1">
                  <a:lumMod val="65000"/>
                  <a:lumOff val="3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lvl="1"/>
            <a:endParaRPr lang="en-US" altLang="zh-TW" sz="1100" u="sng" dirty="0">
              <a:solidFill>
                <a:schemeClr val="tx1">
                  <a:lumMod val="65000"/>
                  <a:lumOff val="3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692953" y="1671246"/>
            <a:ext cx="329411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dirty="0">
                <a:hlinkClick r:id="rId2"/>
              </a:rPr>
              <a:t>https://www.quackit.com/css/css_color_codes.cfm</a:t>
            </a:r>
            <a:endParaRPr lang="ja-JP" altLang="en-US" sz="1050" dirty="0"/>
          </a:p>
        </p:txBody>
      </p:sp>
      <p:sp>
        <p:nvSpPr>
          <p:cNvPr id="6" name="右矢印 5"/>
          <p:cNvSpPr/>
          <p:nvPr/>
        </p:nvSpPr>
        <p:spPr>
          <a:xfrm>
            <a:off x="5444329" y="1782753"/>
            <a:ext cx="144016" cy="45719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691021" y="150196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參考</a:t>
            </a:r>
            <a:endParaRPr kumimoji="1" lang="ja-JP" altLang="en-US" sz="11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1997842"/>
            <a:ext cx="2100770" cy="630881"/>
          </a:xfrm>
          <a:prstGeom prst="rect">
            <a:avLst/>
          </a:prstGeom>
        </p:spPr>
      </p:pic>
      <p:sp>
        <p:nvSpPr>
          <p:cNvPr id="11" name="右矢印 10"/>
          <p:cNvSpPr/>
          <p:nvPr/>
        </p:nvSpPr>
        <p:spPr>
          <a:xfrm>
            <a:off x="2437722" y="2095626"/>
            <a:ext cx="144016" cy="45719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666405" y="2036283"/>
            <a:ext cx="1015021" cy="55399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R: 255 </a:t>
            </a:r>
            <a:r>
              <a:rPr kumimoji="1" lang="en-US" altLang="ja-JP" sz="1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(0-255)</a:t>
            </a:r>
          </a:p>
          <a:p>
            <a:r>
              <a:rPr kumimoji="1" lang="en-US" altLang="ja-JP" sz="1000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G: 99 </a:t>
            </a:r>
            <a:r>
              <a:rPr kumimoji="1" lang="en-US" altLang="ja-JP" sz="1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(0-255)</a:t>
            </a:r>
          </a:p>
          <a:p>
            <a:r>
              <a:rPr kumimoji="1" lang="en-US" altLang="ja-JP" sz="10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B: 71 </a:t>
            </a:r>
            <a:r>
              <a:rPr kumimoji="1" lang="en-US" altLang="ja-JP" sz="1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(0-255)</a:t>
            </a:r>
          </a:p>
        </p:txBody>
      </p:sp>
      <p:sp>
        <p:nvSpPr>
          <p:cNvPr id="13" name="右矢印 12"/>
          <p:cNvSpPr/>
          <p:nvPr/>
        </p:nvSpPr>
        <p:spPr>
          <a:xfrm rot="1800000">
            <a:off x="2075034" y="2421080"/>
            <a:ext cx="144016" cy="45719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786728" y="2522731"/>
            <a:ext cx="793807" cy="55399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FF =&gt; 255</a:t>
            </a:r>
          </a:p>
          <a:p>
            <a:r>
              <a:rPr kumimoji="1" lang="en-US" altLang="ja-JP" sz="1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63 =&gt; 99</a:t>
            </a:r>
          </a:p>
          <a:p>
            <a:r>
              <a:rPr kumimoji="1" lang="en-US" altLang="ja-JP" sz="1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47 =&gt; 71</a:t>
            </a:r>
          </a:p>
        </p:txBody>
      </p:sp>
      <p:sp>
        <p:nvSpPr>
          <p:cNvPr id="15" name="TextBox 20"/>
          <p:cNvSpPr txBox="1"/>
          <p:nvPr/>
        </p:nvSpPr>
        <p:spPr>
          <a:xfrm>
            <a:off x="381223" y="4073773"/>
            <a:ext cx="6443586" cy="76944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altLang="ja-JP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※</a:t>
            </a: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色彩學是一門大學問，除了上述之外還有其他的表示法。</a:t>
            </a:r>
            <a:endParaRPr lang="en-US" altLang="zh-TW" sz="11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endParaRPr lang="en-US" altLang="zh-TW" sz="11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   但一般應用上，只要知道</a:t>
            </a:r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「</a:t>
            </a: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顏色名</a:t>
            </a:r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」</a:t>
            </a: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，</a:t>
            </a:r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「</a:t>
            </a:r>
            <a:r>
              <a: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RGB</a:t>
            </a:r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」</a:t>
            </a: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，及</a:t>
            </a:r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「</a:t>
            </a:r>
            <a:r>
              <a: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HEX</a:t>
            </a:r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」</a:t>
            </a: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三種表示法就可以解決大部分的需求。</a:t>
            </a:r>
            <a:endParaRPr lang="en-US" altLang="zh-TW" sz="11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endParaRPr lang="en-US" altLang="zh-TW" sz="11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312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F3EDA83-041A-488C-929D-E289A0B798C3}"/>
              </a:ext>
            </a:extLst>
          </p:cNvPr>
          <p:cNvSpPr/>
          <p:nvPr/>
        </p:nvSpPr>
        <p:spPr>
          <a:xfrm>
            <a:off x="5220072" y="1707655"/>
            <a:ext cx="3672408" cy="676672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顏色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(Color)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背景色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(background-color)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6" name="TextBox 20"/>
          <p:cNvSpPr txBox="1"/>
          <p:nvPr/>
        </p:nvSpPr>
        <p:spPr>
          <a:xfrm>
            <a:off x="135527" y="1928615"/>
            <a:ext cx="141213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文字色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(color)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323528" y="1615901"/>
            <a:ext cx="1800200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tomato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315968" y="2268910"/>
            <a:ext cx="1879768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rgb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(255, 255, 255)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51784F3-5DEB-42D8-BC92-A704E97E3F3D}"/>
              </a:ext>
            </a:extLst>
          </p:cNvPr>
          <p:cNvSpPr/>
          <p:nvPr/>
        </p:nvSpPr>
        <p:spPr>
          <a:xfrm>
            <a:off x="5325065" y="2006138"/>
            <a:ext cx="33843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hlinkClick r:id="rId2"/>
              </a:rPr>
              <a:t>https://www.w3schools.com/css/css_colors.asp</a:t>
            </a:r>
            <a:endParaRPr lang="ja-JP" altLang="en-US" sz="1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C7C1713-0F57-48C8-B053-06D489DF3E7B}"/>
              </a:ext>
            </a:extLst>
          </p:cNvPr>
          <p:cNvSpPr txBox="1"/>
          <p:nvPr/>
        </p:nvSpPr>
        <p:spPr>
          <a:xfrm>
            <a:off x="5333475" y="1759917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■ </a:t>
            </a:r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Demo!</a:t>
            </a:r>
            <a:endParaRPr kumimoji="1" lang="ja-JP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2AC2D42-75E8-412F-9266-EC75C3C3C6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112"/>
          <a:stretch/>
        </p:blipFill>
        <p:spPr>
          <a:xfrm>
            <a:off x="2573286" y="1747563"/>
            <a:ext cx="2341243" cy="590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773C548A-B439-4C6C-B8DA-EFEF62F47A50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2123728" y="1731317"/>
            <a:ext cx="504056" cy="140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09C16A01-94F4-4CCF-BF3A-779511D9A5A1}"/>
              </a:ext>
            </a:extLst>
          </p:cNvPr>
          <p:cNvCxnSpPr>
            <a:stCxn id="19" idx="3"/>
          </p:cNvCxnSpPr>
          <p:nvPr/>
        </p:nvCxnSpPr>
        <p:spPr>
          <a:xfrm flipV="1">
            <a:off x="2195736" y="2144637"/>
            <a:ext cx="559197" cy="239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21D718A-7804-4D4A-9325-376AB3C0BE7D}"/>
              </a:ext>
            </a:extLst>
          </p:cNvPr>
          <p:cNvSpPr txBox="1"/>
          <p:nvPr/>
        </p:nvSpPr>
        <p:spPr>
          <a:xfrm>
            <a:off x="3099407" y="128589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背景</a:t>
            </a:r>
            <a:r>
              <a:rPr kumimoji="1"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kumimoji="1"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番茄色</a:t>
            </a:r>
            <a:endParaRPr kumimoji="1" lang="en-US" altLang="zh-TW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文字</a:t>
            </a:r>
            <a:r>
              <a:rPr kumimoji="1"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kumimoji="1"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白色</a:t>
            </a:r>
            <a:endParaRPr kumimoji="1" lang="ja-JP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54A33AC5-FD25-4C02-9CA7-AB2EDC69ADB1}"/>
              </a:ext>
            </a:extLst>
          </p:cNvPr>
          <p:cNvSpPr txBox="1"/>
          <p:nvPr/>
        </p:nvSpPr>
        <p:spPr>
          <a:xfrm>
            <a:off x="135526" y="2585142"/>
            <a:ext cx="227623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※</a:t>
            </a:r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邊框色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(border-color)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E7BF493A-ECFC-443A-A59F-D2D789500ED5}"/>
              </a:ext>
            </a:extLst>
          </p:cNvPr>
          <p:cNvSpPr/>
          <p:nvPr/>
        </p:nvSpPr>
        <p:spPr>
          <a:xfrm>
            <a:off x="315968" y="2925437"/>
            <a:ext cx="1879768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tomato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border-style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solid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D9012481-9F67-4BDE-AC8A-84E535F33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673" y="3521246"/>
            <a:ext cx="3292029" cy="438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740CBE1D-7DFE-47DD-A757-A67AB63B8247}"/>
              </a:ext>
            </a:extLst>
          </p:cNvPr>
          <p:cNvCxnSpPr>
            <a:cxnSpLocks/>
          </p:cNvCxnSpPr>
          <p:nvPr/>
        </p:nvCxnSpPr>
        <p:spPr>
          <a:xfrm flipH="1">
            <a:off x="1979712" y="3075408"/>
            <a:ext cx="144016" cy="561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311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</a:rPr>
              <a:t>文字與字體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/>
              <a:t>Text &amp; Font</a:t>
            </a:r>
          </a:p>
        </p:txBody>
      </p:sp>
    </p:spTree>
    <p:extLst>
      <p:ext uri="{BB962C8B-B14F-4D97-AF65-F5344CB8AC3E}">
        <p14:creationId xmlns:p14="http://schemas.microsoft.com/office/powerpoint/2010/main" val="4192408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F3EDA83-041A-488C-929D-E289A0B798C3}"/>
              </a:ext>
            </a:extLst>
          </p:cNvPr>
          <p:cNvSpPr/>
          <p:nvPr/>
        </p:nvSpPr>
        <p:spPr>
          <a:xfrm>
            <a:off x="5292080" y="4227934"/>
            <a:ext cx="3672408" cy="792088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文字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(Text)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文字對齊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(text-align)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6" name="TextBox 20"/>
          <p:cNvSpPr txBox="1"/>
          <p:nvPr/>
        </p:nvSpPr>
        <p:spPr>
          <a:xfrm>
            <a:off x="135527" y="1928615"/>
            <a:ext cx="254977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文字裝飾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(text-decoration)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323528" y="1615901"/>
            <a:ext cx="1800200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text-align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center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315968" y="2268910"/>
            <a:ext cx="2743864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text-decoration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underline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51784F3-5DEB-42D8-BC92-A704E97E3F3D}"/>
              </a:ext>
            </a:extLst>
          </p:cNvPr>
          <p:cNvSpPr/>
          <p:nvPr/>
        </p:nvSpPr>
        <p:spPr>
          <a:xfrm>
            <a:off x="5397073" y="4526417"/>
            <a:ext cx="33843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hlinkClick r:id="rId2"/>
              </a:rPr>
              <a:t>https://www.w3schools.com/css/css_text.asp</a:t>
            </a:r>
            <a:endParaRPr lang="en-US" altLang="ja-JP" sz="1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C7C1713-0F57-48C8-B053-06D489DF3E7B}"/>
              </a:ext>
            </a:extLst>
          </p:cNvPr>
          <p:cNvSpPr txBox="1"/>
          <p:nvPr/>
        </p:nvSpPr>
        <p:spPr>
          <a:xfrm>
            <a:off x="5405483" y="4280196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■ </a:t>
            </a:r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Demo!</a:t>
            </a:r>
            <a:endParaRPr kumimoji="1" lang="ja-JP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id="{CF165204-673F-40BF-B712-B614764AA06B}"/>
              </a:ext>
            </a:extLst>
          </p:cNvPr>
          <p:cNvSpPr txBox="1"/>
          <p:nvPr/>
        </p:nvSpPr>
        <p:spPr>
          <a:xfrm>
            <a:off x="135526" y="2578557"/>
            <a:ext cx="321233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文字轉換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(text-transformation)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4DE76330-0971-4E29-8FF6-DCA2CB331E2A}"/>
              </a:ext>
            </a:extLst>
          </p:cNvPr>
          <p:cNvSpPr/>
          <p:nvPr/>
        </p:nvSpPr>
        <p:spPr>
          <a:xfrm>
            <a:off x="315968" y="2918852"/>
            <a:ext cx="2743864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text-transformation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uppercase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F947539-1408-4C88-9048-523F63793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1553137"/>
            <a:ext cx="3054362" cy="30777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531FFE7F-C15F-469D-940E-5F35535C1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2893" y="2198120"/>
            <a:ext cx="1080120" cy="37804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3ACBC16F-DC21-4E61-8043-1437B00F0A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5930" y="2198120"/>
            <a:ext cx="1436365" cy="38133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1BE5826-7677-4B32-82BD-3570740C2F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9926" y="2197465"/>
            <a:ext cx="1944216" cy="38109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E2468C5-55A4-42B9-B527-1BD133A29B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2584" y="2898208"/>
            <a:ext cx="1563055" cy="123271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F6F9148-A712-4801-B061-67F14FBFC7FE}"/>
              </a:ext>
            </a:extLst>
          </p:cNvPr>
          <p:cNvSpPr/>
          <p:nvPr/>
        </p:nvSpPr>
        <p:spPr>
          <a:xfrm>
            <a:off x="315968" y="3201946"/>
            <a:ext cx="1436365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Sample Text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21149E8-8E71-4BC6-B94E-24B868F10073}"/>
              </a:ext>
            </a:extLst>
          </p:cNvPr>
          <p:cNvSpPr txBox="1"/>
          <p:nvPr/>
        </p:nvSpPr>
        <p:spPr>
          <a:xfrm>
            <a:off x="5168659" y="2948947"/>
            <a:ext cx="8435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100" i="1" dirty="0"/>
              <a:t>uppercase</a:t>
            </a:r>
            <a:endParaRPr kumimoji="1" lang="ja-JP" altLang="en-US" sz="1100" i="1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4450338-879B-4A27-A9CF-39EEA71F1DD5}"/>
              </a:ext>
            </a:extLst>
          </p:cNvPr>
          <p:cNvSpPr txBox="1"/>
          <p:nvPr/>
        </p:nvSpPr>
        <p:spPr>
          <a:xfrm>
            <a:off x="5152893" y="3378235"/>
            <a:ext cx="821059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100" i="1" dirty="0"/>
              <a:t>lowercase</a:t>
            </a:r>
            <a:endParaRPr kumimoji="1" lang="ja-JP" altLang="en-US" sz="1100" i="1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37D4C40-0D7D-409E-9535-85464D686A53}"/>
              </a:ext>
            </a:extLst>
          </p:cNvPr>
          <p:cNvSpPr txBox="1"/>
          <p:nvPr/>
        </p:nvSpPr>
        <p:spPr>
          <a:xfrm>
            <a:off x="5168659" y="3755261"/>
            <a:ext cx="77457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100" i="1" dirty="0"/>
              <a:t>capitalize</a:t>
            </a:r>
            <a:endParaRPr kumimoji="1" lang="ja-JP" alt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4043064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字型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(Font)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121732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字型簡介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BA406B1-D63B-4027-ABCE-153E67BA98F2}"/>
              </a:ext>
            </a:extLst>
          </p:cNvPr>
          <p:cNvSpPr txBox="1"/>
          <p:nvPr/>
        </p:nvSpPr>
        <p:spPr>
          <a:xfrm>
            <a:off x="395536" y="1618307"/>
            <a:ext cx="1383712" cy="3385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1600" dirty="0"/>
              <a:t>serif (</a:t>
            </a:r>
            <a:r>
              <a:rPr kumimoji="1" lang="zh-TW" altLang="en-US" sz="1600" dirty="0"/>
              <a:t>襯線體</a:t>
            </a:r>
            <a:r>
              <a:rPr kumimoji="1" lang="en-US" altLang="zh-TW" sz="1600" dirty="0"/>
              <a:t>)</a:t>
            </a:r>
            <a:endParaRPr kumimoji="1" lang="ja-JP" altLang="en-US" sz="16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8DD9B6E-15C8-453F-AB2F-76A18C9F5D6D}"/>
              </a:ext>
            </a:extLst>
          </p:cNvPr>
          <p:cNvSpPr txBox="1"/>
          <p:nvPr/>
        </p:nvSpPr>
        <p:spPr>
          <a:xfrm>
            <a:off x="3345459" y="1618307"/>
            <a:ext cx="2090637" cy="3385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1600" dirty="0"/>
              <a:t>sans-serif (</a:t>
            </a:r>
            <a:r>
              <a:rPr kumimoji="1" lang="zh-TW" altLang="en-US" sz="1600" dirty="0"/>
              <a:t>無襯線體</a:t>
            </a:r>
            <a:r>
              <a:rPr kumimoji="1" lang="en-US" altLang="zh-TW" sz="1600" dirty="0"/>
              <a:t>)</a:t>
            </a:r>
            <a:endParaRPr kumimoji="1" lang="ja-JP" altLang="en-US" sz="16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41A03E4-8DCA-40BD-98B0-EE28AEC55EAC}"/>
              </a:ext>
            </a:extLst>
          </p:cNvPr>
          <p:cNvSpPr txBox="1"/>
          <p:nvPr/>
        </p:nvSpPr>
        <p:spPr>
          <a:xfrm>
            <a:off x="5958713" y="1618307"/>
            <a:ext cx="1997663" cy="3385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1600" dirty="0"/>
              <a:t>monospace(</a:t>
            </a:r>
            <a:r>
              <a:rPr kumimoji="1" lang="zh-TW" altLang="en-US" sz="1600" dirty="0"/>
              <a:t>等寬體</a:t>
            </a:r>
            <a:r>
              <a:rPr kumimoji="1" lang="en-US" altLang="zh-TW" sz="1600" dirty="0"/>
              <a:t>)</a:t>
            </a:r>
            <a:endParaRPr kumimoji="1" lang="ja-JP" altLang="en-US" sz="16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1D8620D-EC57-4D3B-8EF8-4BD0B92815BD}"/>
              </a:ext>
            </a:extLst>
          </p:cNvPr>
          <p:cNvSpPr txBox="1"/>
          <p:nvPr/>
        </p:nvSpPr>
        <p:spPr>
          <a:xfrm>
            <a:off x="458139" y="2183726"/>
            <a:ext cx="2397388" cy="101566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“Times New Roman”</a:t>
            </a:r>
          </a:p>
          <a:p>
            <a:pPr algn="ctr"/>
            <a:r>
              <a:rPr kumimoji="1" lang="en-US" altLang="ja-JP" sz="2000" dirty="0">
                <a:latin typeface="Times" panose="02020603050405020304" pitchFamily="18" charset="0"/>
                <a:cs typeface="Times" panose="02020603050405020304" pitchFamily="18" charset="0"/>
              </a:rPr>
              <a:t>Times</a:t>
            </a:r>
          </a:p>
          <a:p>
            <a:pPr algn="ctr"/>
            <a:r>
              <a:rPr kumimoji="1" lang="en-US" altLang="ja-JP" sz="2000" dirty="0">
                <a:latin typeface="Georgia" panose="02040502050405020303" pitchFamily="18" charset="0"/>
              </a:rPr>
              <a:t>Georgia</a:t>
            </a:r>
            <a:endParaRPr kumimoji="1" lang="ja-JP" altLang="en-US" sz="2000" dirty="0">
              <a:latin typeface="Georgia" panose="02040502050405020303" pitchFamily="18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3127EBE-77AA-47C0-8705-2DB13366F478}"/>
              </a:ext>
            </a:extLst>
          </p:cNvPr>
          <p:cNvSpPr txBox="1"/>
          <p:nvPr/>
        </p:nvSpPr>
        <p:spPr>
          <a:xfrm>
            <a:off x="3773888" y="2183726"/>
            <a:ext cx="1272977" cy="67710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dirty="0">
                <a:latin typeface="+mj-lt"/>
                <a:cs typeface="Times New Roman" panose="02020603050405020304" pitchFamily="18" charset="0"/>
              </a:rPr>
              <a:t>Arial</a:t>
            </a:r>
            <a:endParaRPr lang="en-US" altLang="ja-JP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Meiryo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UI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B0B051C-3750-4271-9B65-8CA11158EB6C}"/>
              </a:ext>
            </a:extLst>
          </p:cNvPr>
          <p:cNvSpPr txBox="1"/>
          <p:nvPr/>
        </p:nvSpPr>
        <p:spPr>
          <a:xfrm>
            <a:off x="5905305" y="2183726"/>
            <a:ext cx="2339103" cy="70788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Courier New</a:t>
            </a:r>
          </a:p>
          <a:p>
            <a:pPr algn="ctr"/>
            <a:r>
              <a:rPr kumimoji="1" lang="en-US" altLang="ja-JP" sz="2000" dirty="0">
                <a:latin typeface="Lucida Console" panose="020B0609040504020204" pitchFamily="49" charset="0"/>
                <a:ea typeface="Meiryo UI" panose="020B0604030504040204" pitchFamily="50" charset="-128"/>
                <a:cs typeface="Courier New" panose="02070309020205020404" pitchFamily="49" charset="0"/>
              </a:rPr>
              <a:t>Lucida Console</a:t>
            </a:r>
            <a:endParaRPr lang="en-US" altLang="ja-JP" dirty="0">
              <a:latin typeface="Lucida Console" panose="020B0609040504020204" pitchFamily="49" charset="0"/>
              <a:ea typeface="Meiryo UI" panose="020B0604030504040204" pitchFamily="50" charset="-128"/>
              <a:cs typeface="Courier New" panose="02070309020205020404" pitchFamily="49" charset="0"/>
            </a:endParaRP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537AC5C0-2D5F-4E7F-8BA7-A3290C194863}"/>
              </a:ext>
            </a:extLst>
          </p:cNvPr>
          <p:cNvSpPr/>
          <p:nvPr/>
        </p:nvSpPr>
        <p:spPr>
          <a:xfrm>
            <a:off x="5292080" y="3751757"/>
            <a:ext cx="3672408" cy="1124249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0D79F92-0374-4813-BFDA-F4C765DEA7FB}"/>
              </a:ext>
            </a:extLst>
          </p:cNvPr>
          <p:cNvSpPr txBox="1"/>
          <p:nvPr/>
        </p:nvSpPr>
        <p:spPr>
          <a:xfrm>
            <a:off x="5364088" y="3836827"/>
            <a:ext cx="33682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■ </a:t>
            </a:r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Quiz! </a:t>
            </a:r>
          </a:p>
          <a:p>
            <a:endParaRPr kumimoji="1" lang="en-US" altLang="ja-JP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上述三種泛用字型彼此間的差異是什麼</a:t>
            </a:r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  <a:r>
              <a:rPr kumimoji="1"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endParaRPr kumimoji="1" lang="en-US" altLang="zh-TW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有什麼特徵</a:t>
            </a:r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3709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F3EDA83-041A-488C-929D-E289A0B798C3}"/>
              </a:ext>
            </a:extLst>
          </p:cNvPr>
          <p:cNvSpPr/>
          <p:nvPr/>
        </p:nvSpPr>
        <p:spPr>
          <a:xfrm>
            <a:off x="5184105" y="1255308"/>
            <a:ext cx="3672408" cy="720080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字型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(Font)</a:t>
            </a:r>
          </a:p>
        </p:txBody>
      </p:sp>
      <p:sp>
        <p:nvSpPr>
          <p:cNvPr id="2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51784F3-5DEB-42D8-BC92-A704E97E3F3D}"/>
              </a:ext>
            </a:extLst>
          </p:cNvPr>
          <p:cNvSpPr/>
          <p:nvPr/>
        </p:nvSpPr>
        <p:spPr>
          <a:xfrm>
            <a:off x="5289098" y="1553791"/>
            <a:ext cx="33843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hlinkClick r:id="rId2"/>
              </a:rPr>
              <a:t>https://www.w3schools.com/css/css_font.asp</a:t>
            </a:r>
            <a:endParaRPr lang="ja-JP" altLang="en-US" sz="1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C7C1713-0F57-48C8-B053-06D489DF3E7B}"/>
              </a:ext>
            </a:extLst>
          </p:cNvPr>
          <p:cNvSpPr txBox="1"/>
          <p:nvPr/>
        </p:nvSpPr>
        <p:spPr>
          <a:xfrm>
            <a:off x="5297508" y="1307570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■ </a:t>
            </a:r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Demo!</a:t>
            </a:r>
            <a:endParaRPr kumimoji="1" lang="ja-JP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9514EF25-1DDA-465A-849E-7B6570E6654D}"/>
              </a:ext>
            </a:extLst>
          </p:cNvPr>
          <p:cNvSpPr txBox="1"/>
          <p:nvPr/>
        </p:nvSpPr>
        <p:spPr>
          <a:xfrm>
            <a:off x="143086" y="1275606"/>
            <a:ext cx="321233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字型家族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(font-family)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367EABC3-F292-4AEE-851F-E178AE1C2614}"/>
              </a:ext>
            </a:extLst>
          </p:cNvPr>
          <p:cNvSpPr/>
          <p:nvPr/>
        </p:nvSpPr>
        <p:spPr>
          <a:xfrm>
            <a:off x="320205" y="2358361"/>
            <a:ext cx="3384376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font-family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"Times New Roman", Times, serif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832CE15-47BA-4467-B2B0-E534D2CD3653}"/>
              </a:ext>
            </a:extLst>
          </p:cNvPr>
          <p:cNvSpPr txBox="1"/>
          <p:nvPr/>
        </p:nvSpPr>
        <p:spPr>
          <a:xfrm>
            <a:off x="287487" y="1505912"/>
            <a:ext cx="23214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200" dirty="0">
                <a:solidFill>
                  <a:schemeClr val="bg1">
                    <a:lumMod val="50000"/>
                  </a:schemeClr>
                </a:solidFill>
              </a:rPr>
              <a:t>依照定義順序</a:t>
            </a:r>
            <a:r>
              <a:rPr kumimoji="1" lang="ja-JP" altLang="en-US" sz="1200" dirty="0">
                <a:solidFill>
                  <a:schemeClr val="bg1">
                    <a:lumMod val="50000"/>
                  </a:schemeClr>
                </a:solidFill>
              </a:rPr>
              <a:t>：</a:t>
            </a:r>
            <a:endParaRPr kumimoji="1" lang="en-US" altLang="ja-JP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ja-JP" altLang="en-US" sz="1200" dirty="0">
                <a:solidFill>
                  <a:schemeClr val="bg1">
                    <a:lumMod val="50000"/>
                  </a:schemeClr>
                </a:solidFill>
              </a:rPr>
              <a:t>①</a:t>
            </a:r>
            <a:r>
              <a:rPr kumimoji="1" lang="zh-TW" altLang="en-US" sz="1200" dirty="0">
                <a:solidFill>
                  <a:schemeClr val="bg1">
                    <a:lumMod val="50000"/>
                  </a:schemeClr>
                </a:solidFill>
              </a:rPr>
              <a:t>優先使用</a:t>
            </a:r>
            <a:r>
              <a:rPr kumimoji="1" lang="en-US" altLang="zh-TW" sz="1200" dirty="0">
                <a:solidFill>
                  <a:schemeClr val="bg1">
                    <a:lumMod val="50000"/>
                  </a:schemeClr>
                </a:solidFill>
              </a:rPr>
              <a:t>Times New Roman</a:t>
            </a:r>
          </a:p>
          <a:p>
            <a:r>
              <a:rPr kumimoji="1" lang="ja-JP" altLang="en-US" sz="1200" dirty="0">
                <a:solidFill>
                  <a:schemeClr val="bg1">
                    <a:lumMod val="50000"/>
                  </a:schemeClr>
                </a:solidFill>
              </a:rPr>
              <a:t>②</a:t>
            </a:r>
            <a:r>
              <a:rPr kumimoji="1" lang="zh-TW" altLang="en-US" sz="1200" dirty="0">
                <a:solidFill>
                  <a:schemeClr val="bg1">
                    <a:lumMod val="50000"/>
                  </a:schemeClr>
                </a:solidFill>
              </a:rPr>
              <a:t>如果沒有</a:t>
            </a:r>
            <a:r>
              <a:rPr kumimoji="1" lang="ja-JP" altLang="en-US" sz="1200" dirty="0">
                <a:solidFill>
                  <a:schemeClr val="bg1">
                    <a:lumMod val="50000"/>
                  </a:schemeClr>
                </a:solidFill>
              </a:rPr>
              <a:t>：</a:t>
            </a:r>
            <a:r>
              <a:rPr kumimoji="1" lang="zh-TW" altLang="en-US" sz="1200" dirty="0">
                <a:solidFill>
                  <a:schemeClr val="bg1">
                    <a:lumMod val="50000"/>
                  </a:schemeClr>
                </a:solidFill>
              </a:rPr>
              <a:t>用</a:t>
            </a:r>
            <a:r>
              <a:rPr kumimoji="1" lang="en-US" altLang="zh-TW" sz="1200" dirty="0">
                <a:solidFill>
                  <a:schemeClr val="bg1">
                    <a:lumMod val="50000"/>
                  </a:schemeClr>
                </a:solidFill>
              </a:rPr>
              <a:t>Times</a:t>
            </a:r>
          </a:p>
          <a:p>
            <a:r>
              <a:rPr kumimoji="1" lang="ja-JP" altLang="en-US" sz="1200" dirty="0">
                <a:solidFill>
                  <a:schemeClr val="bg1">
                    <a:lumMod val="50000"/>
                  </a:schemeClr>
                </a:solidFill>
              </a:rPr>
              <a:t>③</a:t>
            </a:r>
            <a:r>
              <a:rPr kumimoji="1" lang="zh-TW" altLang="en-US" sz="1200" dirty="0">
                <a:solidFill>
                  <a:schemeClr val="bg1">
                    <a:lumMod val="50000"/>
                  </a:schemeClr>
                </a:solidFill>
              </a:rPr>
              <a:t>再沒有</a:t>
            </a:r>
            <a:r>
              <a:rPr kumimoji="1" lang="ja-JP" altLang="en-US" sz="1200" dirty="0">
                <a:solidFill>
                  <a:schemeClr val="bg1">
                    <a:lumMod val="50000"/>
                  </a:schemeClr>
                </a:solidFill>
              </a:rPr>
              <a:t>：</a:t>
            </a:r>
            <a:r>
              <a:rPr kumimoji="1" lang="zh-TW" altLang="en-US" sz="1200" dirty="0">
                <a:solidFill>
                  <a:schemeClr val="bg1">
                    <a:lumMod val="50000"/>
                  </a:schemeClr>
                </a:solidFill>
              </a:rPr>
              <a:t>用瀏覽器的</a:t>
            </a:r>
            <a:r>
              <a:rPr kumimoji="1" lang="en-US" altLang="zh-TW" sz="1200" dirty="0">
                <a:solidFill>
                  <a:schemeClr val="bg1">
                    <a:lumMod val="50000"/>
                  </a:schemeClr>
                </a:solidFill>
              </a:rPr>
              <a:t>serif</a:t>
            </a:r>
            <a:r>
              <a:rPr kumimoji="1" lang="zh-TW" altLang="en-US" sz="1200" dirty="0">
                <a:solidFill>
                  <a:schemeClr val="bg1">
                    <a:lumMod val="50000"/>
                  </a:schemeClr>
                </a:solidFill>
              </a:rPr>
              <a:t>字型</a:t>
            </a:r>
            <a:endParaRPr kumimoji="1" lang="ja-JP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D0379EF7-2389-4064-B284-5B0B0CEF8C17}"/>
              </a:ext>
            </a:extLst>
          </p:cNvPr>
          <p:cNvSpPr txBox="1"/>
          <p:nvPr/>
        </p:nvSpPr>
        <p:spPr>
          <a:xfrm>
            <a:off x="166771" y="2715766"/>
            <a:ext cx="321233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字型樣式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(font-style)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D2F1085-9442-4C80-8EDB-AFEE5C5E2CC0}"/>
              </a:ext>
            </a:extLst>
          </p:cNvPr>
          <p:cNvSpPr/>
          <p:nvPr/>
        </p:nvSpPr>
        <p:spPr>
          <a:xfrm>
            <a:off x="323528" y="3045083"/>
            <a:ext cx="3384376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font-style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italic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0F8C2C1B-89CF-41C1-BBDB-129F5561CEE2}"/>
              </a:ext>
            </a:extLst>
          </p:cNvPr>
          <p:cNvSpPr txBox="1"/>
          <p:nvPr/>
        </p:nvSpPr>
        <p:spPr>
          <a:xfrm>
            <a:off x="166771" y="3380666"/>
            <a:ext cx="321233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字型比重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(font-weight)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27C726AB-DB1A-4DA0-A237-C80919A63AE1}"/>
              </a:ext>
            </a:extLst>
          </p:cNvPr>
          <p:cNvSpPr/>
          <p:nvPr/>
        </p:nvSpPr>
        <p:spPr>
          <a:xfrm>
            <a:off x="323528" y="3709983"/>
            <a:ext cx="3384376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font-weight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bold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D26C31C6-639B-4B90-9900-8CE5B7CA41C0}"/>
              </a:ext>
            </a:extLst>
          </p:cNvPr>
          <p:cNvSpPr txBox="1"/>
          <p:nvPr/>
        </p:nvSpPr>
        <p:spPr>
          <a:xfrm>
            <a:off x="166771" y="4045566"/>
            <a:ext cx="321233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字型大小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(font-size)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CA0787E5-6C9B-45F1-B711-318804B52E03}"/>
              </a:ext>
            </a:extLst>
          </p:cNvPr>
          <p:cNvSpPr/>
          <p:nvPr/>
        </p:nvSpPr>
        <p:spPr>
          <a:xfrm>
            <a:off x="323528" y="4374883"/>
            <a:ext cx="3384376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font-size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40px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font-size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2.5em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63378F8-C053-4709-9A01-E86076B52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393" y="2178884"/>
            <a:ext cx="1509713" cy="4286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1878282-1548-4BE3-A152-83C60467E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2927367"/>
            <a:ext cx="1396629" cy="35658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F30EDF6-DE4E-4AFE-8BF6-4532C7283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5919" y="3709984"/>
            <a:ext cx="1396629" cy="3071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6364C45-74C3-44C5-B353-20B161C4EA24}"/>
              </a:ext>
            </a:extLst>
          </p:cNvPr>
          <p:cNvSpPr txBox="1"/>
          <p:nvPr/>
        </p:nvSpPr>
        <p:spPr>
          <a:xfrm>
            <a:off x="3920981" y="4374883"/>
            <a:ext cx="2388795" cy="52322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40px</a:t>
            </a:r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40 pixel</a:t>
            </a:r>
            <a:r>
              <a:rPr kumimoji="1"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</a:t>
            </a:r>
            <a:endParaRPr kumimoji="1" lang="en-US" altLang="zh-TW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2.5em</a:t>
            </a:r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kumimoji="1"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變成本來的</a:t>
            </a:r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2.5</a:t>
            </a:r>
            <a:r>
              <a:rPr kumimoji="1"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倍大</a:t>
            </a:r>
            <a:endParaRPr kumimoji="1" lang="ja-JP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03480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</a:rPr>
              <a:t>盒模型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/>
              <a:t>Box Model</a:t>
            </a:r>
          </a:p>
        </p:txBody>
      </p:sp>
    </p:spTree>
    <p:extLst>
      <p:ext uri="{BB962C8B-B14F-4D97-AF65-F5344CB8AC3E}">
        <p14:creationId xmlns:p14="http://schemas.microsoft.com/office/powerpoint/2010/main" val="3532340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CSS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屬性摘要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CC783E6-EA71-4943-B1E4-88A739B98E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階層樣式表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(Cascading Style Sheet) 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TextBox 20">
            <a:extLst>
              <a:ext uri="{FF2B5EF4-FFF2-40B4-BE49-F238E27FC236}">
                <a16:creationId xmlns:a16="http://schemas.microsoft.com/office/drawing/2014/main" id="{C90A3E5C-9F34-4954-A620-F8C631551A97}"/>
              </a:ext>
            </a:extLst>
          </p:cNvPr>
          <p:cNvSpPr txBox="1"/>
          <p:nvPr/>
        </p:nvSpPr>
        <p:spPr>
          <a:xfrm>
            <a:off x="2153403" y="1593203"/>
            <a:ext cx="179339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盒模型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(Box Model)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7" name="TextBox 20">
            <a:extLst>
              <a:ext uri="{FF2B5EF4-FFF2-40B4-BE49-F238E27FC236}">
                <a16:creationId xmlns:a16="http://schemas.microsoft.com/office/drawing/2014/main" id="{261C7F0F-58B1-4932-A068-9A7699051AA2}"/>
              </a:ext>
            </a:extLst>
          </p:cNvPr>
          <p:cNvSpPr txBox="1"/>
          <p:nvPr/>
        </p:nvSpPr>
        <p:spPr>
          <a:xfrm>
            <a:off x="232055" y="1593203"/>
            <a:ext cx="151216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顏色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(Color)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8" name="TextBox 20">
            <a:extLst>
              <a:ext uri="{FF2B5EF4-FFF2-40B4-BE49-F238E27FC236}">
                <a16:creationId xmlns:a16="http://schemas.microsoft.com/office/drawing/2014/main" id="{1EE1F454-8D0A-4AFF-AB3C-62E8B2AFFFF0}"/>
              </a:ext>
            </a:extLst>
          </p:cNvPr>
          <p:cNvSpPr txBox="1"/>
          <p:nvPr/>
        </p:nvSpPr>
        <p:spPr>
          <a:xfrm>
            <a:off x="4355976" y="1593203"/>
            <a:ext cx="223696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文字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&amp;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字體 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(Text &amp; Font)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4A0CBB6-532B-4BFC-AE44-A3D18AF5C70C}"/>
              </a:ext>
            </a:extLst>
          </p:cNvPr>
          <p:cNvSpPr txBox="1"/>
          <p:nvPr/>
        </p:nvSpPr>
        <p:spPr>
          <a:xfrm>
            <a:off x="4383644" y="1844974"/>
            <a:ext cx="1512169" cy="1754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1200" i="1" dirty="0"/>
              <a:t>text-align</a:t>
            </a:r>
          </a:p>
          <a:p>
            <a:r>
              <a:rPr kumimoji="1" lang="en-US" altLang="ja-JP" sz="1200" i="1" dirty="0"/>
              <a:t>text-decoration</a:t>
            </a:r>
          </a:p>
          <a:p>
            <a:r>
              <a:rPr kumimoji="1" lang="en-US" altLang="ja-JP" sz="1200" i="1" dirty="0"/>
              <a:t>text-transformation</a:t>
            </a:r>
          </a:p>
          <a:p>
            <a:r>
              <a:rPr kumimoji="1" lang="en-US" altLang="ja-JP" sz="1200" i="1" dirty="0"/>
              <a:t>text-shadow</a:t>
            </a:r>
          </a:p>
          <a:p>
            <a:endParaRPr kumimoji="1" lang="en-US" altLang="ja-JP" sz="1200" i="1" dirty="0"/>
          </a:p>
          <a:p>
            <a:r>
              <a:rPr kumimoji="1" lang="en-US" altLang="ja-JP" sz="1200" i="1" dirty="0"/>
              <a:t>font-family</a:t>
            </a:r>
          </a:p>
          <a:p>
            <a:r>
              <a:rPr kumimoji="1" lang="en-US" altLang="ja-JP" sz="1200" i="1" dirty="0"/>
              <a:t>font-style</a:t>
            </a:r>
          </a:p>
          <a:p>
            <a:r>
              <a:rPr kumimoji="1" lang="en-US" altLang="ja-JP" sz="1200" i="1" dirty="0"/>
              <a:t>font-size</a:t>
            </a:r>
          </a:p>
          <a:p>
            <a:r>
              <a:rPr kumimoji="1" lang="en-US" altLang="ja-JP" sz="1200" i="1" dirty="0"/>
              <a:t>font-weight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B0AA428-7E35-4669-8D16-2B227ADB5D25}"/>
              </a:ext>
            </a:extLst>
          </p:cNvPr>
          <p:cNvSpPr txBox="1"/>
          <p:nvPr/>
        </p:nvSpPr>
        <p:spPr>
          <a:xfrm>
            <a:off x="2280181" y="1870202"/>
            <a:ext cx="1512169" cy="1938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1200" i="1" dirty="0"/>
              <a:t>display</a:t>
            </a:r>
          </a:p>
          <a:p>
            <a:r>
              <a:rPr kumimoji="1" lang="en-US" altLang="ja-JP" sz="1200" i="1" dirty="0"/>
              <a:t>float</a:t>
            </a:r>
          </a:p>
          <a:p>
            <a:r>
              <a:rPr kumimoji="1" lang="en-US" altLang="ja-JP" sz="1200" i="1" dirty="0"/>
              <a:t>width</a:t>
            </a:r>
          </a:p>
          <a:p>
            <a:r>
              <a:rPr kumimoji="1" lang="en-US" altLang="ja-JP" sz="1200" i="1" dirty="0"/>
              <a:t>height</a:t>
            </a:r>
          </a:p>
          <a:p>
            <a:r>
              <a:rPr kumimoji="1" lang="en-US" altLang="ja-JP" sz="1200" i="1" dirty="0"/>
              <a:t>margin</a:t>
            </a:r>
          </a:p>
          <a:p>
            <a:r>
              <a:rPr kumimoji="1" lang="en-US" altLang="ja-JP" sz="1200" i="1" dirty="0"/>
              <a:t>padding</a:t>
            </a:r>
          </a:p>
          <a:p>
            <a:r>
              <a:rPr kumimoji="1" lang="en-US" altLang="ja-JP" sz="1200" i="1" dirty="0"/>
              <a:t>border</a:t>
            </a:r>
          </a:p>
          <a:p>
            <a:r>
              <a:rPr kumimoji="1" lang="en-US" altLang="ja-JP" sz="1200" i="1" dirty="0"/>
              <a:t>overflow</a:t>
            </a:r>
          </a:p>
          <a:p>
            <a:r>
              <a:rPr kumimoji="1" lang="en-US" altLang="ja-JP" sz="1200" i="1" dirty="0"/>
              <a:t>visibility</a:t>
            </a:r>
          </a:p>
          <a:p>
            <a:endParaRPr kumimoji="1" lang="en-US" altLang="ja-JP" sz="1200" i="1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9F3EAF9-9307-410B-A82B-33D7545D5193}"/>
              </a:ext>
            </a:extLst>
          </p:cNvPr>
          <p:cNvSpPr txBox="1"/>
          <p:nvPr/>
        </p:nvSpPr>
        <p:spPr>
          <a:xfrm>
            <a:off x="358832" y="1870531"/>
            <a:ext cx="1512169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1200" i="1" dirty="0"/>
              <a:t>color</a:t>
            </a:r>
          </a:p>
          <a:p>
            <a:r>
              <a:rPr kumimoji="1" lang="en-US" altLang="ja-JP" sz="1200" i="1" dirty="0"/>
              <a:t>background-color</a:t>
            </a:r>
          </a:p>
          <a:p>
            <a:r>
              <a:rPr kumimoji="1" lang="en-US" altLang="ja-JP" sz="1200" i="1" dirty="0"/>
              <a:t>border-color</a:t>
            </a:r>
          </a:p>
          <a:p>
            <a:r>
              <a:rPr kumimoji="1" lang="en-US" altLang="ja-JP" sz="1200" i="1" dirty="0"/>
              <a:t>…</a:t>
            </a:r>
            <a:r>
              <a:rPr kumimoji="1" lang="en-US" altLang="ja-JP" sz="1200" i="1" dirty="0" err="1"/>
              <a:t>etc</a:t>
            </a:r>
            <a:endParaRPr kumimoji="1" lang="en-US" altLang="ja-JP" sz="1200" i="1" dirty="0"/>
          </a:p>
          <a:p>
            <a:endParaRPr kumimoji="1" lang="en-US" altLang="ja-JP" sz="1200" i="1" dirty="0"/>
          </a:p>
        </p:txBody>
      </p:sp>
    </p:spTree>
    <p:extLst>
      <p:ext uri="{BB962C8B-B14F-4D97-AF65-F5344CB8AC3E}">
        <p14:creationId xmlns:p14="http://schemas.microsoft.com/office/powerpoint/2010/main" val="8290782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元素的盒模型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(Box Model)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盒模型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(Box Model)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2" name="TextBox 20"/>
          <p:cNvSpPr txBox="1"/>
          <p:nvPr/>
        </p:nvSpPr>
        <p:spPr>
          <a:xfrm>
            <a:off x="179512" y="1563638"/>
            <a:ext cx="3489264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Html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中的元素基本上是四方形的，這個四方形的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邊框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(Border)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外距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(Margin)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內距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(Padding)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高與寬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(Height &amp; Width)</a:t>
            </a:r>
          </a:p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都可以在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CSS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中設定。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grpSp>
        <p:nvGrpSpPr>
          <p:cNvPr id="5" name="グループ化 4"/>
          <p:cNvGrpSpPr/>
          <p:nvPr/>
        </p:nvGrpSpPr>
        <p:grpSpPr>
          <a:xfrm>
            <a:off x="467544" y="2787774"/>
            <a:ext cx="2592288" cy="2090827"/>
            <a:chOff x="4572000" y="1484666"/>
            <a:chExt cx="2945009" cy="2348004"/>
          </a:xfrm>
        </p:grpSpPr>
        <p:pic>
          <p:nvPicPr>
            <p:cNvPr id="1026" name="Picture 2" descr="ãCss box model chromeãçåçæå°çµæ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008" y="1484666"/>
              <a:ext cx="2422886" cy="2061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正方形/長方形 3"/>
            <p:cNvSpPr/>
            <p:nvPr/>
          </p:nvSpPr>
          <p:spPr>
            <a:xfrm>
              <a:off x="4572000" y="3573445"/>
              <a:ext cx="2945009" cy="2592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900" dirty="0">
                  <a:hlinkClick r:id="rId3"/>
                </a:rPr>
                <a:t>https://tutorial.techaltum.com/cssboxmodel.html</a:t>
              </a:r>
              <a:endParaRPr lang="ja-JP" altLang="en-US" sz="900" dirty="0"/>
            </a:p>
          </p:txBody>
        </p:sp>
      </p:grpSp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109" y="1097596"/>
            <a:ext cx="4608512" cy="3278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20"/>
          <p:cNvSpPr txBox="1"/>
          <p:nvPr/>
        </p:nvSpPr>
        <p:spPr>
          <a:xfrm>
            <a:off x="3733109" y="4486186"/>
            <a:ext cx="5223704" cy="5539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[Try It!]</a:t>
            </a:r>
          </a:p>
          <a:p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打開</a:t>
            </a: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Chrome</a:t>
            </a: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，連至</a:t>
            </a: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IB Web (</a:t>
            </a:r>
            <a:r>
              <a:rPr lang="en-US" altLang="zh-TW" sz="700" b="1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  <a:hlinkClick r:id="rId5"/>
              </a:rPr>
              <a:t>http://10.2.30.46:51800/index.php?prg=B01_ShowHome&amp;act=init</a:t>
            </a: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)</a:t>
            </a:r>
          </a:p>
          <a:p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然後在頁面上按右鍵 </a:t>
            </a: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=&gt;</a:t>
            </a: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選擇</a:t>
            </a: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[</a:t>
            </a: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檢查</a:t>
            </a: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587022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邊框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(Border)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邊框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(Border)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2" name="TextBox 20"/>
          <p:cNvSpPr txBox="1"/>
          <p:nvPr/>
        </p:nvSpPr>
        <p:spPr>
          <a:xfrm>
            <a:off x="179512" y="1560194"/>
            <a:ext cx="676875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盒模型裡最直觀的就是邊框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(Border)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，可以設定顏色，線條粗細，以及線條種類。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A9163C3-E28B-40AF-99F6-C6B518D7A93F}"/>
              </a:ext>
            </a:extLst>
          </p:cNvPr>
          <p:cNvSpPr/>
          <p:nvPr/>
        </p:nvSpPr>
        <p:spPr>
          <a:xfrm>
            <a:off x="256099" y="2097827"/>
            <a:ext cx="1587499" cy="5078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border-style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solid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border-width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5px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tomato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CF53C7B-0EDD-4237-8902-B37D4C7AB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709" y="2097827"/>
            <a:ext cx="2787398" cy="41233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BAED1B5-C913-4AB7-83EA-227424CACAA9}"/>
              </a:ext>
            </a:extLst>
          </p:cNvPr>
          <p:cNvSpPr/>
          <p:nvPr/>
        </p:nvSpPr>
        <p:spPr>
          <a:xfrm>
            <a:off x="256099" y="2715766"/>
            <a:ext cx="1860272" cy="5078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border-top-style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solid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border-top-width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5px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border-top-color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tomato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DB7D0225-CF80-4D74-9332-BFEF96058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582" y="2779181"/>
            <a:ext cx="2486447" cy="3877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3127C49-9EB7-470B-B93E-A3884D5A7016}"/>
              </a:ext>
            </a:extLst>
          </p:cNvPr>
          <p:cNvSpPr/>
          <p:nvPr/>
        </p:nvSpPr>
        <p:spPr>
          <a:xfrm>
            <a:off x="251520" y="3350015"/>
            <a:ext cx="3289097" cy="5078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border-style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dotted</a:t>
            </a:r>
            <a:r>
              <a:rPr lang="ja-JP" alt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solid dotted</a:t>
            </a:r>
            <a:r>
              <a:rPr lang="ja-JP" alt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solid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border-width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5px 8px 12px 15px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tomato green </a:t>
            </a:r>
            <a:r>
              <a:rPr lang="en-US" altLang="ja-JP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aliceblue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lightgray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7D57FEB7-A734-44D8-AD4C-16998C46B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571" y="3381659"/>
            <a:ext cx="3622544" cy="44454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89BC8DA-F4B8-4BFF-B46D-D091074151D5}"/>
              </a:ext>
            </a:extLst>
          </p:cNvPr>
          <p:cNvSpPr txBox="1"/>
          <p:nvPr/>
        </p:nvSpPr>
        <p:spPr>
          <a:xfrm>
            <a:off x="4932040" y="2185958"/>
            <a:ext cx="1415772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上下左右相同樣式</a:t>
            </a:r>
            <a:endParaRPr kumimoji="1" lang="ja-JP" altLang="en-US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CE3225F-D515-4E01-8C4C-835D316768D7}"/>
              </a:ext>
            </a:extLst>
          </p:cNvPr>
          <p:cNvSpPr txBox="1"/>
          <p:nvPr/>
        </p:nvSpPr>
        <p:spPr>
          <a:xfrm>
            <a:off x="4932040" y="2831181"/>
            <a:ext cx="1261884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只設定上方樣式</a:t>
            </a:r>
            <a:endParaRPr kumimoji="1" lang="ja-JP" altLang="en-US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E20412B-116B-4448-A764-EE02F5015E9A}"/>
              </a:ext>
            </a:extLst>
          </p:cNvPr>
          <p:cNvSpPr txBox="1"/>
          <p:nvPr/>
        </p:nvSpPr>
        <p:spPr>
          <a:xfrm>
            <a:off x="7548823" y="3465430"/>
            <a:ext cx="1107996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四邊不同樣式</a:t>
            </a:r>
            <a:endParaRPr kumimoji="1" lang="ja-JP" altLang="en-US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CD56D231-6803-4EE9-BA36-F5416355636D}"/>
              </a:ext>
            </a:extLst>
          </p:cNvPr>
          <p:cNvSpPr/>
          <p:nvPr/>
        </p:nvSpPr>
        <p:spPr>
          <a:xfrm>
            <a:off x="5220072" y="4205259"/>
            <a:ext cx="3672408" cy="720080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20AE3C7C-7B12-4879-8340-4A8875E3E111}"/>
              </a:ext>
            </a:extLst>
          </p:cNvPr>
          <p:cNvSpPr/>
          <p:nvPr/>
        </p:nvSpPr>
        <p:spPr>
          <a:xfrm>
            <a:off x="5325064" y="4503742"/>
            <a:ext cx="35674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hlinkClick r:id="rId5"/>
              </a:rPr>
              <a:t>https://www.w3schools.com/css/css_border.asp</a:t>
            </a:r>
            <a:endParaRPr lang="ja-JP" altLang="en-US" sz="12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617BC58-2D4D-40AA-A589-B74919EEDB83}"/>
              </a:ext>
            </a:extLst>
          </p:cNvPr>
          <p:cNvSpPr txBox="1"/>
          <p:nvPr/>
        </p:nvSpPr>
        <p:spPr>
          <a:xfrm>
            <a:off x="5333475" y="4257521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■ </a:t>
            </a:r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Demo!</a:t>
            </a:r>
            <a:endParaRPr kumimoji="1" lang="ja-JP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8958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355976" y="2283718"/>
            <a:ext cx="4572000" cy="473576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283968" y="2859782"/>
            <a:ext cx="4869130" cy="28803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何謂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 (Cascading Style Sheet)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及如何使用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(How to use)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外距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(Margin)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外距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(Margin):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外邊界距離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2" name="TextBox 20"/>
          <p:cNvSpPr txBox="1"/>
          <p:nvPr/>
        </p:nvSpPr>
        <p:spPr>
          <a:xfrm>
            <a:off x="218640" y="1586057"/>
            <a:ext cx="676875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外距是一個元素的邊框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(Border)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與其他元素間的距離。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659737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內距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(Padding)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內距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(Padding):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內邊界距離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66643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高與寬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(Height &amp; Width)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高與寬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(Height &amp; Width)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920122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</a:rPr>
              <a:t>位置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/>
              <a:t>Positioning</a:t>
            </a:r>
          </a:p>
        </p:txBody>
      </p:sp>
    </p:spTree>
    <p:extLst>
      <p:ext uri="{BB962C8B-B14F-4D97-AF65-F5344CB8AC3E}">
        <p14:creationId xmlns:p14="http://schemas.microsoft.com/office/powerpoint/2010/main" val="33024011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61071" y="2283718"/>
            <a:ext cx="5076056" cy="473576"/>
          </a:xfrm>
        </p:spPr>
        <p:txBody>
          <a:bodyPr/>
          <a:lstStyle/>
          <a:p>
            <a:r>
              <a:rPr lang="ja-JP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響應式網頁與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609143" y="2789940"/>
            <a:ext cx="4427984" cy="64807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響應式網頁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(Responsive Web Design) / Bootstrap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407181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響應式網頁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/>
              <a:t>Responsive Web Design</a:t>
            </a:r>
          </a:p>
        </p:txBody>
      </p:sp>
    </p:spTree>
    <p:extLst>
      <p:ext uri="{BB962C8B-B14F-4D97-AF65-F5344CB8AC3E}">
        <p14:creationId xmlns:p14="http://schemas.microsoft.com/office/powerpoint/2010/main" val="3685590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/>
              <a:t>Responsive Web Design</a:t>
            </a:r>
          </a:p>
        </p:txBody>
      </p:sp>
    </p:spTree>
    <p:extLst>
      <p:ext uri="{BB962C8B-B14F-4D97-AF65-F5344CB8AC3E}">
        <p14:creationId xmlns:p14="http://schemas.microsoft.com/office/powerpoint/2010/main" val="41916077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064" y="2334962"/>
            <a:ext cx="3635265" cy="473576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專案介紹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220072" y="2805659"/>
            <a:ext cx="2051089" cy="648072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Project Introduction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31023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建立響應式網頁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使用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 4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打造響應式網頁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2" name="TextBox 20"/>
          <p:cNvSpPr txBox="1"/>
          <p:nvPr/>
        </p:nvSpPr>
        <p:spPr>
          <a:xfrm>
            <a:off x="251520" y="1570315"/>
            <a:ext cx="676875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wu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專案介紹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96053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何謂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/>
              <a:t>Cascading Style Sheet</a:t>
            </a:r>
          </a:p>
        </p:txBody>
      </p:sp>
    </p:spTree>
    <p:extLst>
      <p:ext uri="{BB962C8B-B14F-4D97-AF65-F5344CB8AC3E}">
        <p14:creationId xmlns:p14="http://schemas.microsoft.com/office/powerpoint/2010/main" val="3183024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階層樣式表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(Cascading Style Sheet) 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CSS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是為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HTML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添加樣式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字型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/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間距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/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顏色等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)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的一種專用語言。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62207" y="3935256"/>
            <a:ext cx="132947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defRPr>
            </a:lvl1pPr>
          </a:lstStyle>
          <a:p>
            <a:r>
              <a:rPr lang="en-US" altLang="ja-JP" sz="600" dirty="0">
                <a:hlinkClick r:id="rId2"/>
              </a:rPr>
              <a:t>https://commons.wikimedia.org/wiki/File:CSS3_and_HTML5_logos_and_wordmarks.svg</a:t>
            </a:r>
            <a:endParaRPr lang="ja-JP" altLang="en-US" sz="600" b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FF9D0E-BE8B-4215-8E6E-875EDA6F5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83718"/>
            <a:ext cx="1152128" cy="162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20">
            <a:extLst>
              <a:ext uri="{FF2B5EF4-FFF2-40B4-BE49-F238E27FC236}">
                <a16:creationId xmlns:a16="http://schemas.microsoft.com/office/drawing/2014/main" id="{8C6EF968-0843-4E0A-8C65-36B398A20FAE}"/>
              </a:ext>
            </a:extLst>
          </p:cNvPr>
          <p:cNvSpPr txBox="1"/>
          <p:nvPr/>
        </p:nvSpPr>
        <p:spPr>
          <a:xfrm>
            <a:off x="630899" y="1880767"/>
            <a:ext cx="79208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Logo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4779FE5E-919A-42BE-B266-3B6386617A83}"/>
              </a:ext>
            </a:extLst>
          </p:cNvPr>
          <p:cNvSpPr txBox="1"/>
          <p:nvPr/>
        </p:nvSpPr>
        <p:spPr>
          <a:xfrm>
            <a:off x="1979712" y="1880767"/>
            <a:ext cx="10801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Example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8E556A4-E60F-4F60-90E1-0373E6655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8088" y="2197895"/>
            <a:ext cx="2043487" cy="2668605"/>
          </a:xfrm>
          <a:prstGeom prst="rect">
            <a:avLst/>
          </a:prstGeom>
        </p:spPr>
      </p:pic>
      <p:sp>
        <p:nvSpPr>
          <p:cNvPr id="19" name="TextBox 20">
            <a:extLst>
              <a:ext uri="{FF2B5EF4-FFF2-40B4-BE49-F238E27FC236}">
                <a16:creationId xmlns:a16="http://schemas.microsoft.com/office/drawing/2014/main" id="{9AA3E73D-8621-42B8-A157-E9D3D336EF52}"/>
              </a:ext>
            </a:extLst>
          </p:cNvPr>
          <p:cNvSpPr txBox="1"/>
          <p:nvPr/>
        </p:nvSpPr>
        <p:spPr>
          <a:xfrm>
            <a:off x="4355976" y="1863412"/>
            <a:ext cx="432048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CSS ZEN GARDEN:</a:t>
            </a:r>
          </a:p>
          <a:p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 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一份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HTML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可以因為使用的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CSS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不同而有不一樣的外貌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BC9E626-0C3F-45DE-B172-69A2900436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016" y="2419241"/>
            <a:ext cx="1795301" cy="100715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02EFFD9-AB6B-460E-918B-1DA94DE62460}"/>
              </a:ext>
            </a:extLst>
          </p:cNvPr>
          <p:cNvSpPr/>
          <p:nvPr/>
        </p:nvSpPr>
        <p:spPr>
          <a:xfrm>
            <a:off x="5868144" y="1909578"/>
            <a:ext cx="1354858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ja-JP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  <a:hlinkClick r:id="rId6"/>
              </a:rPr>
              <a:t>http://www.csszengarden.com/</a:t>
            </a:r>
            <a:endParaRPr lang="ja-JP" altLang="en-US" sz="6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0E49F5DB-3F79-4F46-AD19-76ECF010F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8264" y="2325077"/>
            <a:ext cx="2016224" cy="13394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F504761-7118-4068-94F3-3D48A4A17C9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4286"/>
          <a:stretch/>
        </p:blipFill>
        <p:spPr>
          <a:xfrm>
            <a:off x="6929635" y="3767760"/>
            <a:ext cx="2016224" cy="1224566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7BEA2658-D68A-45CD-85F8-187D957554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7510" y="3701222"/>
            <a:ext cx="1972312" cy="1357641"/>
          </a:xfrm>
          <a:prstGeom prst="rect">
            <a:avLst/>
          </a:prstGeom>
        </p:spPr>
      </p:pic>
      <p:sp>
        <p:nvSpPr>
          <p:cNvPr id="23" name="矢印: 右 22">
            <a:extLst>
              <a:ext uri="{FF2B5EF4-FFF2-40B4-BE49-F238E27FC236}">
                <a16:creationId xmlns:a16="http://schemas.microsoft.com/office/drawing/2014/main" id="{5D412AFA-4720-49C7-ACB3-98DB81DEB5FC}"/>
              </a:ext>
            </a:extLst>
          </p:cNvPr>
          <p:cNvSpPr/>
          <p:nvPr/>
        </p:nvSpPr>
        <p:spPr>
          <a:xfrm>
            <a:off x="6660232" y="2922818"/>
            <a:ext cx="199527" cy="152988"/>
          </a:xfrm>
          <a:prstGeom prst="right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36EFD882-B9CC-4AB4-B095-1185A0507077}"/>
              </a:ext>
            </a:extLst>
          </p:cNvPr>
          <p:cNvSpPr/>
          <p:nvPr/>
        </p:nvSpPr>
        <p:spPr>
          <a:xfrm rot="5400000">
            <a:off x="5475862" y="3488245"/>
            <a:ext cx="199527" cy="152988"/>
          </a:xfrm>
          <a:prstGeom prst="right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矢印: 右 25">
            <a:extLst>
              <a:ext uri="{FF2B5EF4-FFF2-40B4-BE49-F238E27FC236}">
                <a16:creationId xmlns:a16="http://schemas.microsoft.com/office/drawing/2014/main" id="{14E8412A-846F-4A40-88AE-A56169B6CB0C}"/>
              </a:ext>
            </a:extLst>
          </p:cNvPr>
          <p:cNvSpPr/>
          <p:nvPr/>
        </p:nvSpPr>
        <p:spPr>
          <a:xfrm rot="2700000">
            <a:off x="6560470" y="3492646"/>
            <a:ext cx="199527" cy="152988"/>
          </a:xfrm>
          <a:prstGeom prst="right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3039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CSS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文法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(CSS Syntax)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61" y="2067694"/>
            <a:ext cx="5514975" cy="12573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78996" y="1707654"/>
            <a:ext cx="90281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defRPr>
            </a:lvl1pPr>
          </a:lstStyle>
          <a:p>
            <a:r>
              <a:rPr lang="zh-TW" altLang="en-US" dirty="0"/>
              <a:t>選擇對象</a:t>
            </a:r>
            <a:endParaRPr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793329" y="1707653"/>
            <a:ext cx="90281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defRPr>
            </a:lvl1pPr>
          </a:lstStyle>
          <a:p>
            <a:r>
              <a:rPr lang="zh-TW" altLang="en-US" dirty="0"/>
              <a:t>樣式宣告</a:t>
            </a:r>
            <a:endParaRPr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433289" y="3377257"/>
            <a:ext cx="90281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defRPr>
            </a:lvl1pPr>
          </a:lstStyle>
          <a:p>
            <a:r>
              <a:rPr lang="zh-TW" altLang="en-US" dirty="0"/>
              <a:t>樣式屬性</a:t>
            </a:r>
            <a:endParaRPr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441401" y="3377257"/>
            <a:ext cx="75879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defRPr>
            </a:lvl1pPr>
          </a:lstStyle>
          <a:p>
            <a:r>
              <a:rPr lang="zh-TW" altLang="en-US" dirty="0"/>
              <a:t>樣式值</a:t>
            </a:r>
            <a:endParaRPr lang="ja-JP" altLang="en-US" dirty="0"/>
          </a:p>
        </p:txBody>
      </p:sp>
      <p:sp>
        <p:nvSpPr>
          <p:cNvPr id="22" name="TextBox 20"/>
          <p:cNvSpPr txBox="1"/>
          <p:nvPr/>
        </p:nvSpPr>
        <p:spPr>
          <a:xfrm>
            <a:off x="417882" y="3828125"/>
            <a:ext cx="4589521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結果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342900" indent="-342900">
              <a:buAutoNum type="arabicPeriod"/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所有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h1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的文字顏色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(color)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變為藍色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(blue)</a:t>
            </a:r>
          </a:p>
          <a:p>
            <a:pPr marL="342900" indent="-342900">
              <a:buAutoNum type="arabicPeriod"/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所有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h1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的文字大小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(font-size)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變成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12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像素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(12px)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162913" y="4070093"/>
            <a:ext cx="178125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800" dirty="0">
                <a:hlinkClick r:id="rId3"/>
              </a:rPr>
              <a:t>https://www.w3schools.com/cssref/</a:t>
            </a:r>
            <a:endParaRPr lang="ja-JP" altLang="en-US" sz="800" dirty="0"/>
          </a:p>
        </p:txBody>
      </p:sp>
      <p:sp>
        <p:nvSpPr>
          <p:cNvPr id="12" name="正方形/長方形 11"/>
          <p:cNvSpPr/>
          <p:nvPr/>
        </p:nvSpPr>
        <p:spPr>
          <a:xfrm>
            <a:off x="5162913" y="4283082"/>
            <a:ext cx="122341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800" dirty="0">
                <a:hlinkClick r:id="rId4"/>
              </a:rPr>
              <a:t>https://cssreference.io/</a:t>
            </a:r>
            <a:endParaRPr lang="ja-JP" altLang="en-US" sz="800" dirty="0"/>
          </a:p>
        </p:txBody>
      </p:sp>
      <p:sp>
        <p:nvSpPr>
          <p:cNvPr id="13" name="正方形/長方形 12"/>
          <p:cNvSpPr/>
          <p:nvPr/>
        </p:nvSpPr>
        <p:spPr>
          <a:xfrm>
            <a:off x="5162913" y="4496071"/>
            <a:ext cx="395213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800" dirty="0">
                <a:hlinkClick r:id="rId5"/>
              </a:rPr>
              <a:t>https://developer.mozilla.org/en-US/docs/Web/CSS/Reference#Keyword_index</a:t>
            </a:r>
            <a:endParaRPr lang="ja-JP" altLang="en-US" sz="800" dirty="0"/>
          </a:p>
        </p:txBody>
      </p:sp>
      <p:sp>
        <p:nvSpPr>
          <p:cNvPr id="23" name="TextBox 20"/>
          <p:cNvSpPr txBox="1"/>
          <p:nvPr/>
        </p:nvSpPr>
        <p:spPr>
          <a:xfrm>
            <a:off x="5162913" y="3808512"/>
            <a:ext cx="106527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參考資源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CC783E6-EA71-4943-B1E4-88A739B98E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階層樣式表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(Cascading Style Sheet) 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37586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352158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Exercise 1</a:t>
            </a:r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：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為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HTML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加上一些簡單樣式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D916A79-E562-4D59-8970-7500E8AC6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階層樣式表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(Cascading Style Sheet) 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843AFB0D-4AC8-4052-A74E-BC67A8243C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244"/>
          <a:stretch/>
        </p:blipFill>
        <p:spPr>
          <a:xfrm>
            <a:off x="251521" y="1921779"/>
            <a:ext cx="1656184" cy="5476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4" name="TextBox 20">
            <a:extLst>
              <a:ext uri="{FF2B5EF4-FFF2-40B4-BE49-F238E27FC236}">
                <a16:creationId xmlns:a16="http://schemas.microsoft.com/office/drawing/2014/main" id="{95AB1DCB-F321-4C4B-AB23-D5DCAE009B0A}"/>
              </a:ext>
            </a:extLst>
          </p:cNvPr>
          <p:cNvSpPr txBox="1"/>
          <p:nvPr/>
        </p:nvSpPr>
        <p:spPr>
          <a:xfrm>
            <a:off x="179512" y="1635646"/>
            <a:ext cx="208823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Lecture 4 </a:t>
            </a:r>
            <a:r>
              <a:rPr lang="en-US" altLang="ja-JP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Exercies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資料夾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2AE8A53A-D6CC-4FB9-A8A7-2B68BBEE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631" y="1936239"/>
            <a:ext cx="1817585" cy="2338334"/>
          </a:xfrm>
          <a:prstGeom prst="rect">
            <a:avLst/>
          </a:prstGeom>
        </p:spPr>
      </p:pic>
      <p:sp>
        <p:nvSpPr>
          <p:cNvPr id="25" name="TextBox 20">
            <a:extLst>
              <a:ext uri="{FF2B5EF4-FFF2-40B4-BE49-F238E27FC236}">
                <a16:creationId xmlns:a16="http://schemas.microsoft.com/office/drawing/2014/main" id="{629615F4-00F4-4937-8941-F435C1102AD4}"/>
              </a:ext>
            </a:extLst>
          </p:cNvPr>
          <p:cNvSpPr txBox="1"/>
          <p:nvPr/>
        </p:nvSpPr>
        <p:spPr>
          <a:xfrm>
            <a:off x="2386857" y="1636229"/>
            <a:ext cx="211313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以</a:t>
            </a:r>
            <a:r>
              <a:rPr lang="en-US" altLang="zh-TW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VSCode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開啟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Exercises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4A788765-E583-4334-A920-3DD97D848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1947941"/>
            <a:ext cx="1941948" cy="1209738"/>
          </a:xfrm>
          <a:prstGeom prst="rect">
            <a:avLst/>
          </a:prstGeom>
        </p:spPr>
      </p:pic>
      <p:sp>
        <p:nvSpPr>
          <p:cNvPr id="26" name="TextBox 20">
            <a:extLst>
              <a:ext uri="{FF2B5EF4-FFF2-40B4-BE49-F238E27FC236}">
                <a16:creationId xmlns:a16="http://schemas.microsoft.com/office/drawing/2014/main" id="{72450A6E-7335-4B64-9919-6AA0F1ACDFD1}"/>
              </a:ext>
            </a:extLst>
          </p:cNvPr>
          <p:cNvSpPr txBox="1"/>
          <p:nvPr/>
        </p:nvSpPr>
        <p:spPr>
          <a:xfrm>
            <a:off x="4851280" y="1628249"/>
            <a:ext cx="396919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開啟</a:t>
            </a: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Exercise1/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starter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資料夾裡的檔案，開始練習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!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CE714C1-3449-4C47-8887-7981F73B81B5}"/>
              </a:ext>
            </a:extLst>
          </p:cNvPr>
          <p:cNvSpPr txBox="1"/>
          <p:nvPr/>
        </p:nvSpPr>
        <p:spPr>
          <a:xfrm>
            <a:off x="7018004" y="2643758"/>
            <a:ext cx="20313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starter </a:t>
            </a:r>
            <a:r>
              <a:rPr kumimoji="1"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課堂練習用初始程式碼</a:t>
            </a:r>
            <a:endParaRPr kumimoji="1" lang="ja-JP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6DE98F7-3819-4A59-B775-02677A18965F}"/>
              </a:ext>
            </a:extLst>
          </p:cNvPr>
          <p:cNvSpPr txBox="1"/>
          <p:nvPr/>
        </p:nvSpPr>
        <p:spPr>
          <a:xfrm>
            <a:off x="7018003" y="2422005"/>
            <a:ext cx="20649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complete </a:t>
            </a:r>
            <a:r>
              <a:rPr kumimoji="1"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課堂練習解答程式碼</a:t>
            </a:r>
            <a:endParaRPr kumimoji="1" lang="ja-JP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979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D916A79-E562-4D59-8970-7500E8AC6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階層樣式表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(Cascading Style Sheet) 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6" name="TextBox 20">
            <a:extLst>
              <a:ext uri="{FF2B5EF4-FFF2-40B4-BE49-F238E27FC236}">
                <a16:creationId xmlns:a16="http://schemas.microsoft.com/office/drawing/2014/main" id="{72450A6E-7335-4B64-9919-6AA0F1ACDFD1}"/>
              </a:ext>
            </a:extLst>
          </p:cNvPr>
          <p:cNvSpPr txBox="1"/>
          <p:nvPr/>
        </p:nvSpPr>
        <p:spPr>
          <a:xfrm>
            <a:off x="215854" y="1724659"/>
            <a:ext cx="32760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starter: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以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Chrome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開啟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Index.html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的結果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A1B84FE-5DF4-4434-B810-092ACD2C2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014658"/>
            <a:ext cx="4032448" cy="2570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DCC5C6C-1AA0-47EA-BB16-EC17AA670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2001658"/>
            <a:ext cx="4052205" cy="2596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20">
            <a:extLst>
              <a:ext uri="{FF2B5EF4-FFF2-40B4-BE49-F238E27FC236}">
                <a16:creationId xmlns:a16="http://schemas.microsoft.com/office/drawing/2014/main" id="{E119901F-D1B9-4B44-98CB-09E67335FCC6}"/>
              </a:ext>
            </a:extLst>
          </p:cNvPr>
          <p:cNvSpPr txBox="1"/>
          <p:nvPr/>
        </p:nvSpPr>
        <p:spPr>
          <a:xfrm>
            <a:off x="4865198" y="1724659"/>
            <a:ext cx="427880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complete :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以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Chrome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開啟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Index.html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的結果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2436844D-C909-4DCB-9952-17261C3D65D0}"/>
              </a:ext>
            </a:extLst>
          </p:cNvPr>
          <p:cNvSpPr txBox="1"/>
          <p:nvPr/>
        </p:nvSpPr>
        <p:spPr>
          <a:xfrm>
            <a:off x="114311" y="1255861"/>
            <a:ext cx="352158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Exercise 1</a:t>
            </a:r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：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為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HTML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加上一些簡單樣式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188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CSS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屬性摘要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CC783E6-EA71-4943-B1E4-88A739B98E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階層樣式表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(Cascading Style Sheet) 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TextBox 20">
            <a:extLst>
              <a:ext uri="{FF2B5EF4-FFF2-40B4-BE49-F238E27FC236}">
                <a16:creationId xmlns:a16="http://schemas.microsoft.com/office/drawing/2014/main" id="{C90A3E5C-9F34-4954-A620-F8C631551A97}"/>
              </a:ext>
            </a:extLst>
          </p:cNvPr>
          <p:cNvSpPr txBox="1"/>
          <p:nvPr/>
        </p:nvSpPr>
        <p:spPr>
          <a:xfrm>
            <a:off x="2153403" y="1593203"/>
            <a:ext cx="179339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盒模型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(Box Model)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7" name="TextBox 20">
            <a:extLst>
              <a:ext uri="{FF2B5EF4-FFF2-40B4-BE49-F238E27FC236}">
                <a16:creationId xmlns:a16="http://schemas.microsoft.com/office/drawing/2014/main" id="{261C7F0F-58B1-4932-A068-9A7699051AA2}"/>
              </a:ext>
            </a:extLst>
          </p:cNvPr>
          <p:cNvSpPr txBox="1"/>
          <p:nvPr/>
        </p:nvSpPr>
        <p:spPr>
          <a:xfrm>
            <a:off x="232055" y="1593203"/>
            <a:ext cx="151216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顏色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(Color)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8" name="TextBox 20">
            <a:extLst>
              <a:ext uri="{FF2B5EF4-FFF2-40B4-BE49-F238E27FC236}">
                <a16:creationId xmlns:a16="http://schemas.microsoft.com/office/drawing/2014/main" id="{1EE1F454-8D0A-4AFF-AB3C-62E8B2AFFFF0}"/>
              </a:ext>
            </a:extLst>
          </p:cNvPr>
          <p:cNvSpPr txBox="1"/>
          <p:nvPr/>
        </p:nvSpPr>
        <p:spPr>
          <a:xfrm>
            <a:off x="4355976" y="1593203"/>
            <a:ext cx="223696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文字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&amp;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字體 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(Text &amp; Font)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4A0CBB6-532B-4BFC-AE44-A3D18AF5C70C}"/>
              </a:ext>
            </a:extLst>
          </p:cNvPr>
          <p:cNvSpPr txBox="1"/>
          <p:nvPr/>
        </p:nvSpPr>
        <p:spPr>
          <a:xfrm>
            <a:off x="4383644" y="1844974"/>
            <a:ext cx="1512169" cy="1754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1200" i="1" dirty="0"/>
              <a:t>text-align</a:t>
            </a:r>
          </a:p>
          <a:p>
            <a:r>
              <a:rPr kumimoji="1" lang="en-US" altLang="ja-JP" sz="1200" i="1" dirty="0"/>
              <a:t>text-decoration</a:t>
            </a:r>
          </a:p>
          <a:p>
            <a:r>
              <a:rPr kumimoji="1" lang="en-US" altLang="ja-JP" sz="1200" i="1" dirty="0"/>
              <a:t>text-transformation</a:t>
            </a:r>
          </a:p>
          <a:p>
            <a:r>
              <a:rPr kumimoji="1" lang="en-US" altLang="ja-JP" sz="1200" i="1" dirty="0"/>
              <a:t>text-shadow</a:t>
            </a:r>
          </a:p>
          <a:p>
            <a:endParaRPr kumimoji="1" lang="en-US" altLang="ja-JP" sz="1200" i="1" dirty="0"/>
          </a:p>
          <a:p>
            <a:r>
              <a:rPr kumimoji="1" lang="en-US" altLang="ja-JP" sz="1200" i="1" dirty="0"/>
              <a:t>font-family</a:t>
            </a:r>
          </a:p>
          <a:p>
            <a:r>
              <a:rPr kumimoji="1" lang="en-US" altLang="ja-JP" sz="1200" i="1" dirty="0"/>
              <a:t>font-style</a:t>
            </a:r>
          </a:p>
          <a:p>
            <a:r>
              <a:rPr kumimoji="1" lang="en-US" altLang="ja-JP" sz="1200" i="1" dirty="0"/>
              <a:t>font-size</a:t>
            </a:r>
          </a:p>
          <a:p>
            <a:r>
              <a:rPr kumimoji="1" lang="en-US" altLang="ja-JP" sz="1200" i="1" dirty="0"/>
              <a:t>font-weight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B0AA428-7E35-4669-8D16-2B227ADB5D25}"/>
              </a:ext>
            </a:extLst>
          </p:cNvPr>
          <p:cNvSpPr txBox="1"/>
          <p:nvPr/>
        </p:nvSpPr>
        <p:spPr>
          <a:xfrm>
            <a:off x="2280181" y="1870202"/>
            <a:ext cx="1512169" cy="1938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1200" i="1" dirty="0"/>
              <a:t>display</a:t>
            </a:r>
          </a:p>
          <a:p>
            <a:r>
              <a:rPr kumimoji="1" lang="en-US" altLang="ja-JP" sz="1200" i="1" dirty="0"/>
              <a:t>float</a:t>
            </a:r>
          </a:p>
          <a:p>
            <a:r>
              <a:rPr kumimoji="1" lang="en-US" altLang="ja-JP" sz="1200" i="1" dirty="0"/>
              <a:t>width</a:t>
            </a:r>
          </a:p>
          <a:p>
            <a:r>
              <a:rPr kumimoji="1" lang="en-US" altLang="ja-JP" sz="1200" i="1" dirty="0"/>
              <a:t>height</a:t>
            </a:r>
          </a:p>
          <a:p>
            <a:r>
              <a:rPr kumimoji="1" lang="en-US" altLang="ja-JP" sz="1200" i="1" dirty="0"/>
              <a:t>margin</a:t>
            </a:r>
          </a:p>
          <a:p>
            <a:r>
              <a:rPr kumimoji="1" lang="en-US" altLang="ja-JP" sz="1200" i="1" dirty="0"/>
              <a:t>padding</a:t>
            </a:r>
          </a:p>
          <a:p>
            <a:r>
              <a:rPr kumimoji="1" lang="en-US" altLang="ja-JP" sz="1200" i="1" dirty="0"/>
              <a:t>border</a:t>
            </a:r>
          </a:p>
          <a:p>
            <a:r>
              <a:rPr kumimoji="1" lang="en-US" altLang="ja-JP" sz="1200" i="1" dirty="0"/>
              <a:t>overflow</a:t>
            </a:r>
          </a:p>
          <a:p>
            <a:r>
              <a:rPr kumimoji="1" lang="en-US" altLang="ja-JP" sz="1200" i="1" dirty="0"/>
              <a:t>visibility</a:t>
            </a:r>
          </a:p>
          <a:p>
            <a:endParaRPr kumimoji="1" lang="en-US" altLang="ja-JP" sz="1200" i="1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9F3EAF9-9307-410B-A82B-33D7545D5193}"/>
              </a:ext>
            </a:extLst>
          </p:cNvPr>
          <p:cNvSpPr txBox="1"/>
          <p:nvPr/>
        </p:nvSpPr>
        <p:spPr>
          <a:xfrm>
            <a:off x="358832" y="1870531"/>
            <a:ext cx="1512169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1200" i="1" dirty="0"/>
              <a:t>color</a:t>
            </a:r>
          </a:p>
          <a:p>
            <a:r>
              <a:rPr kumimoji="1" lang="en-US" altLang="ja-JP" sz="1200" i="1" dirty="0"/>
              <a:t>background-color</a:t>
            </a:r>
          </a:p>
          <a:p>
            <a:r>
              <a:rPr kumimoji="1" lang="en-US" altLang="ja-JP" sz="1200" i="1" dirty="0"/>
              <a:t>border-color</a:t>
            </a:r>
          </a:p>
          <a:p>
            <a:r>
              <a:rPr kumimoji="1" lang="en-US" altLang="ja-JP" sz="1200" i="1" dirty="0"/>
              <a:t>…</a:t>
            </a:r>
            <a:r>
              <a:rPr kumimoji="1" lang="en-US" altLang="ja-JP" sz="1200" i="1" dirty="0" err="1"/>
              <a:t>etc</a:t>
            </a:r>
            <a:endParaRPr kumimoji="1" lang="en-US" altLang="ja-JP" sz="1200" i="1" dirty="0"/>
          </a:p>
          <a:p>
            <a:endParaRPr kumimoji="1" lang="en-US" altLang="ja-JP" sz="1200" i="1" dirty="0"/>
          </a:p>
        </p:txBody>
      </p:sp>
    </p:spTree>
    <p:extLst>
      <p:ext uri="{BB962C8B-B14F-4D97-AF65-F5344CB8AC3E}">
        <p14:creationId xmlns:p14="http://schemas.microsoft.com/office/powerpoint/2010/main" val="395298059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1941</Words>
  <Application>Microsoft Office PowerPoint</Application>
  <PresentationFormat>画面に合わせる (16:9)</PresentationFormat>
  <Paragraphs>360</Paragraphs>
  <Slides>38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3</vt:i4>
      </vt:variant>
      <vt:variant>
        <vt:lpstr>スライド タイトル</vt:lpstr>
      </vt:variant>
      <vt:variant>
        <vt:i4>38</vt:i4>
      </vt:variant>
    </vt:vector>
  </HeadingPairs>
  <TitlesOfParts>
    <vt:vector size="52" baseType="lpstr">
      <vt:lpstr>Meiryo UI</vt:lpstr>
      <vt:lpstr>Microsoft JhengHei</vt:lpstr>
      <vt:lpstr>Arial</vt:lpstr>
      <vt:lpstr>Calibri</vt:lpstr>
      <vt:lpstr>Consolas</vt:lpstr>
      <vt:lpstr>Courier New</vt:lpstr>
      <vt:lpstr>Georgia</vt:lpstr>
      <vt:lpstr>Helvetica</vt:lpstr>
      <vt:lpstr>Lucida Console</vt:lpstr>
      <vt:lpstr>Times</vt:lpstr>
      <vt:lpstr>Times New Roman</vt:lpstr>
      <vt:lpstr>Cover and End Slide Master</vt:lpstr>
      <vt:lpstr>Contents Slide Master</vt:lpstr>
      <vt:lpstr>Section Break Slide Master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柏青 楊</cp:lastModifiedBy>
  <cp:revision>319</cp:revision>
  <dcterms:created xsi:type="dcterms:W3CDTF">2016-12-05T23:26:54Z</dcterms:created>
  <dcterms:modified xsi:type="dcterms:W3CDTF">2019-10-19T08:36:20Z</dcterms:modified>
</cp:coreProperties>
</file>